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92" r:id="rId4"/>
    <p:sldId id="293" r:id="rId5"/>
    <p:sldId id="274" r:id="rId6"/>
    <p:sldId id="260" r:id="rId7"/>
    <p:sldId id="264" r:id="rId8"/>
    <p:sldId id="281" r:id="rId9"/>
    <p:sldId id="265" r:id="rId10"/>
    <p:sldId id="301" r:id="rId11"/>
    <p:sldId id="296" r:id="rId12"/>
    <p:sldId id="297" r:id="rId13"/>
    <p:sldId id="269" r:id="rId14"/>
    <p:sldId id="272" r:id="rId15"/>
    <p:sldId id="300" r:id="rId16"/>
    <p:sldId id="280" r:id="rId17"/>
    <p:sldId id="271" r:id="rId18"/>
    <p:sldId id="284" r:id="rId19"/>
    <p:sldId id="299" r:id="rId20"/>
    <p:sldId id="282" r:id="rId21"/>
    <p:sldId id="285" r:id="rId22"/>
    <p:sldId id="310" r:id="rId23"/>
    <p:sldId id="283" r:id="rId24"/>
    <p:sldId id="303" r:id="rId25"/>
    <p:sldId id="307" r:id="rId26"/>
    <p:sldId id="302" r:id="rId27"/>
    <p:sldId id="288" r:id="rId28"/>
    <p:sldId id="305" r:id="rId29"/>
    <p:sldId id="304" r:id="rId30"/>
    <p:sldId id="291" r:id="rId31"/>
    <p:sldId id="290" r:id="rId32"/>
    <p:sldId id="306" r:id="rId33"/>
    <p:sldId id="309" r:id="rId34"/>
    <p:sldId id="308" r:id="rId35"/>
    <p:sldId id="275" r:id="rId36"/>
    <p:sldId id="286" r:id="rId37"/>
    <p:sldId id="28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4" autoAdjust="0"/>
    <p:restoredTop sz="94660"/>
  </p:normalViewPr>
  <p:slideViewPr>
    <p:cSldViewPr>
      <p:cViewPr varScale="1">
        <p:scale>
          <a:sx n="70" d="100"/>
          <a:sy n="70" d="100"/>
        </p:scale>
        <p:origin x="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EFB94D-24E5-4DFF-825C-88AE2C5C91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AE9A-47D5-4196-B1D3-E18112D25B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02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B94D-24E5-4DFF-825C-88AE2C5C91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AE9A-47D5-4196-B1D3-E18112D2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2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B94D-24E5-4DFF-825C-88AE2C5C91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AE9A-47D5-4196-B1D3-E18112D25BA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7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B94D-24E5-4DFF-825C-88AE2C5C91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AE9A-47D5-4196-B1D3-E18112D2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B94D-24E5-4DFF-825C-88AE2C5C91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AE9A-47D5-4196-B1D3-E18112D25B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B94D-24E5-4DFF-825C-88AE2C5C91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AE9A-47D5-4196-B1D3-E18112D2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B94D-24E5-4DFF-825C-88AE2C5C91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AE9A-47D5-4196-B1D3-E18112D2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6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B94D-24E5-4DFF-825C-88AE2C5C91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AE9A-47D5-4196-B1D3-E18112D2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1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B94D-24E5-4DFF-825C-88AE2C5C91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AE9A-47D5-4196-B1D3-E18112D2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3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B94D-24E5-4DFF-825C-88AE2C5C91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AE9A-47D5-4196-B1D3-E18112D25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B94D-24E5-4DFF-825C-88AE2C5C91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AE9A-47D5-4196-B1D3-E18112D25BA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0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EFB94D-24E5-4DFF-825C-88AE2C5C915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ECAE9A-47D5-4196-B1D3-E18112D25BA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76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D#@learn.conejousd.ne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outell.weebly.com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rsdrucker.org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867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33016"/>
            <a:ext cx="1295400" cy="124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309" y="69401"/>
            <a:ext cx="7772400" cy="27432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Welcome to Back to School Night!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644" y="3276600"/>
            <a:ext cx="8062912" cy="3429000"/>
          </a:xfrm>
        </p:spPr>
        <p:txBody>
          <a:bodyPr>
            <a:normAutofit fontScale="55000" lnSpcReduction="2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900" b="1" dirty="0" smtClean="0">
                <a:latin typeface="HelloDotStick" panose="02000603000000000000" pitchFamily="2" charset="0"/>
                <a:ea typeface="HelloDotStick" panose="02000603000000000000" pitchFamily="2" charset="0"/>
              </a:rPr>
              <a:t>LANGUAGE ARTS – SOCIAL STUDIES</a:t>
            </a:r>
          </a:p>
          <a:p>
            <a:pPr algn="ctr"/>
            <a:r>
              <a:rPr lang="en-US" sz="2900" b="1" dirty="0" smtClean="0">
                <a:latin typeface="HelloDotStick" panose="02000603000000000000" pitchFamily="2" charset="0"/>
                <a:ea typeface="HelloDotStick" panose="02000603000000000000" pitchFamily="2" charset="0"/>
              </a:rPr>
              <a:t>Art and Character Building Elective</a:t>
            </a:r>
            <a:endParaRPr lang="en-US" sz="2900" b="1" dirty="0">
              <a:latin typeface="HelloDotStick" panose="02000603000000000000" pitchFamily="2" charset="0"/>
              <a:ea typeface="HelloDotStick" panose="02000603000000000000" pitchFamily="2" charset="0"/>
            </a:endParaRPr>
          </a:p>
          <a:p>
            <a:pPr algn="ctr"/>
            <a:endParaRPr lang="en-US" dirty="0" smtClean="0"/>
          </a:p>
          <a:p>
            <a:pPr algn="ctr"/>
            <a:r>
              <a:rPr lang="en-US" sz="5800" b="1" dirty="0" smtClean="0">
                <a:solidFill>
                  <a:schemeClr val="tx1"/>
                </a:solidFill>
                <a:latin typeface="HelloDotStick" panose="02000603000000000000" pitchFamily="2" charset="0"/>
                <a:ea typeface="HelloDotStick" panose="02000603000000000000" pitchFamily="2" charset="0"/>
              </a:rPr>
              <a:t>Miss Ashley Boutell</a:t>
            </a:r>
          </a:p>
          <a:p>
            <a:pPr algn="ctr"/>
            <a:r>
              <a:rPr lang="en-US" sz="4300" b="1" dirty="0" smtClean="0">
                <a:solidFill>
                  <a:schemeClr val="tx1"/>
                </a:solidFill>
                <a:latin typeface="HelloDotStick" panose="02000603000000000000" pitchFamily="2" charset="0"/>
                <a:ea typeface="HelloDotStick" panose="02000603000000000000" pitchFamily="2" charset="0"/>
              </a:rPr>
              <a:t>Room 31</a:t>
            </a:r>
          </a:p>
          <a:p>
            <a:pPr algn="ctr"/>
            <a:endParaRPr lang="en-US" sz="4300" b="1" dirty="0">
              <a:solidFill>
                <a:schemeClr val="tx1"/>
              </a:solidFill>
              <a:latin typeface="HelloDotStick" panose="02000603000000000000" pitchFamily="2" charset="0"/>
              <a:ea typeface="HelloDotStick" panose="02000603000000000000" pitchFamily="2" charset="0"/>
            </a:endParaRPr>
          </a:p>
          <a:p>
            <a:pPr algn="ctr"/>
            <a:r>
              <a:rPr lang="en-US" sz="4300" b="1" dirty="0" smtClean="0">
                <a:solidFill>
                  <a:schemeClr val="tx1"/>
                </a:solidFill>
                <a:latin typeface="HelloDotStick" panose="02000603000000000000" pitchFamily="2" charset="0"/>
                <a:ea typeface="HelloDotStick" panose="02000603000000000000" pitchFamily="2" charset="0"/>
              </a:rPr>
              <a:t>USE THE INDEX CARDS PROVIDED TO:</a:t>
            </a:r>
          </a:p>
          <a:p>
            <a:pPr algn="ctr"/>
            <a:endParaRPr lang="en-US" sz="4300" b="1" dirty="0" smtClean="0">
              <a:solidFill>
                <a:schemeClr val="tx1"/>
              </a:solidFill>
              <a:latin typeface="HelloDotStick" panose="02000603000000000000" pitchFamily="2" charset="0"/>
              <a:ea typeface="HelloDotStick" panose="02000603000000000000" pitchFamily="2" charset="0"/>
            </a:endParaRPr>
          </a:p>
          <a:p>
            <a:pPr algn="ctr"/>
            <a:r>
              <a:rPr lang="en-US" sz="4300" b="1" dirty="0" smtClean="0">
                <a:solidFill>
                  <a:schemeClr val="tx1"/>
                </a:solidFill>
                <a:latin typeface="HelloDotStick" panose="02000603000000000000" pitchFamily="2" charset="0"/>
                <a:ea typeface="HelloDotStick" panose="02000603000000000000" pitchFamily="2" charset="0"/>
              </a:rPr>
              <a:t>-write a kind note to your child for me to give to them in class</a:t>
            </a:r>
          </a:p>
          <a:p>
            <a:pPr algn="ctr"/>
            <a:r>
              <a:rPr lang="en-US" sz="4300" b="1" dirty="0" smtClean="0">
                <a:solidFill>
                  <a:schemeClr val="tx1"/>
                </a:solidFill>
                <a:latin typeface="HelloDotStick" panose="02000603000000000000" pitchFamily="2" charset="0"/>
                <a:ea typeface="HelloDotStick" panose="02000603000000000000" pitchFamily="2" charset="0"/>
              </a:rPr>
              <a:t>-ask any questions or take notes </a:t>
            </a:r>
          </a:p>
          <a:p>
            <a:pPr algn="ctr"/>
            <a:endParaRPr lang="en-US" sz="4300" b="1" dirty="0">
              <a:solidFill>
                <a:schemeClr val="tx1"/>
              </a:solidFill>
              <a:latin typeface="HelloDotStick" panose="02000603000000000000" pitchFamily="2" charset="0"/>
              <a:ea typeface="HelloDotStick" panose="02000603000000000000" pitchFamily="2" charset="0"/>
            </a:endParaRPr>
          </a:p>
          <a:p>
            <a:pPr algn="ctr"/>
            <a:endParaRPr lang="en-US" sz="4300" b="1" dirty="0">
              <a:solidFill>
                <a:schemeClr val="tx1"/>
              </a:solidFill>
              <a:latin typeface="HelloDotStick" panose="02000603000000000000" pitchFamily="2" charset="0"/>
              <a:ea typeface="HelloDotStick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347504"/>
            <a:ext cx="7772400" cy="4724400"/>
          </a:xfrm>
        </p:spPr>
        <p:txBody>
          <a:bodyPr>
            <a:noAutofit/>
          </a:bodyPr>
          <a:lstStyle/>
          <a:p>
            <a:pPr algn="l"/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If your student is struggling, I will pull them out for the intervention class</a:t>
            </a:r>
            <a:b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twice a week – 25 minutes each</a:t>
            </a:r>
            <a:b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*Boost grades, corrections, catch up, re-teach</a:t>
            </a:r>
            <a:b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*provides a more one-on-one and small group help</a:t>
            </a:r>
            <a:b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altLang="en-US" sz="2400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8355" y="6096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Intervention (R.T.I.)</a:t>
            </a:r>
            <a:endParaRPr lang="en-US" sz="4000" b="1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1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67072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DJ Serif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74" y="704717"/>
            <a:ext cx="51816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114800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hlinkClick r:id="rId3"/>
              </a:rPr>
              <a:t>ID#@learn.conejousd.net</a:t>
            </a:r>
            <a:endParaRPr lang="en-US" sz="2800" b="1" dirty="0" smtClean="0"/>
          </a:p>
          <a:p>
            <a:pPr algn="ctr"/>
            <a:r>
              <a:rPr lang="en-US" sz="2800" b="1" dirty="0"/>
              <a:t>* One-to-One Technology </a:t>
            </a:r>
            <a:endParaRPr lang="en-US" sz="2800" dirty="0"/>
          </a:p>
          <a:p>
            <a:pPr algn="ctr"/>
            <a:r>
              <a:rPr lang="en-US" sz="2800" b="1" dirty="0"/>
              <a:t>* Google Classroom</a:t>
            </a:r>
            <a:endParaRPr lang="en-US" sz="2800" dirty="0"/>
          </a:p>
          <a:p>
            <a:pPr algn="ctr"/>
            <a:r>
              <a:rPr lang="en-US" sz="2800" b="1" dirty="0"/>
              <a:t> </a:t>
            </a:r>
            <a:r>
              <a:rPr lang="en-US" sz="2800" b="1" dirty="0" smtClean="0"/>
              <a:t>* </a:t>
            </a:r>
            <a:r>
              <a:rPr lang="en-US" sz="2800" b="1" dirty="0"/>
              <a:t>Assign/Turn In Work</a:t>
            </a:r>
          </a:p>
        </p:txBody>
      </p:sp>
    </p:spTree>
    <p:extLst>
      <p:ext uri="{BB962C8B-B14F-4D97-AF65-F5344CB8AC3E}">
        <p14:creationId xmlns:p14="http://schemas.microsoft.com/office/powerpoint/2010/main" val="13964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New English Textbook!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No English textbook at home</a:t>
            </a:r>
            <a:endParaRPr lang="en-US" sz="4400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67072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DJ Serif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71190"/>
            <a:ext cx="8153400" cy="4724400"/>
          </a:xfrm>
        </p:spPr>
        <p:txBody>
          <a:bodyPr>
            <a:noAutofit/>
          </a:bodyPr>
          <a:lstStyle/>
          <a:p>
            <a:pPr algn="ctr"/>
            <a:r>
              <a:rPr lang="en-US" altLang="en-US" sz="2000" b="1" dirty="0" smtClean="0">
                <a:latin typeface="DJ Serif" panose="00000400000000000000" pitchFamily="2" charset="0"/>
              </a:rPr>
              <a:t>* </a:t>
            </a:r>
            <a: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Late Homework:</a:t>
            </a:r>
            <a:b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       *Will complete at lunch (detention)</a:t>
            </a:r>
            <a:b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000" dirty="0">
                <a:latin typeface="HelloRecess" panose="02000603000000000000" pitchFamily="2" charset="0"/>
                <a:ea typeface="HelloRecess" panose="02000603000000000000" pitchFamily="2" charset="0"/>
              </a:rPr>
              <a:t> </a:t>
            </a:r>
            <a: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      *Same day = partial credit</a:t>
            </a:r>
            <a:b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Late Big Projects = dramatic </a:t>
            </a:r>
            <a:r>
              <a:rPr lang="en-US" altLang="en-US" sz="2000" dirty="0">
                <a:latin typeface="HelloRecess" panose="02000603000000000000" pitchFamily="2" charset="0"/>
                <a:ea typeface="HelloRecess" panose="02000603000000000000" pitchFamily="2" charset="0"/>
              </a:rPr>
              <a:t>point r</a:t>
            </a:r>
            <a: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eduction</a:t>
            </a:r>
            <a:b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000" dirty="0">
                <a:latin typeface="HelloRecess" panose="02000603000000000000" pitchFamily="2" charset="0"/>
                <a:ea typeface="HelloRecess" panose="02000603000000000000" pitchFamily="2" charset="0"/>
              </a:rPr>
              <a:t> </a:t>
            </a:r>
            <a: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    	* 10% grade </a:t>
            </a:r>
            <a:r>
              <a:rPr lang="en-US" altLang="en-US" sz="2000" dirty="0">
                <a:latin typeface="HelloRecess" panose="02000603000000000000" pitchFamily="2" charset="0"/>
                <a:ea typeface="HelloRecess" panose="02000603000000000000" pitchFamily="2" charset="0"/>
              </a:rPr>
              <a:t>deduction for </a:t>
            </a:r>
            <a: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every 	school </a:t>
            </a:r>
            <a:r>
              <a:rPr lang="en-US" altLang="en-US" sz="2000" dirty="0">
                <a:latin typeface="HelloRecess" panose="02000603000000000000" pitchFamily="2" charset="0"/>
                <a:ea typeface="HelloRecess" panose="02000603000000000000" pitchFamily="2" charset="0"/>
              </a:rPr>
              <a:t>day </a:t>
            </a:r>
            <a: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assignment is </a:t>
            </a:r>
            <a:r>
              <a:rPr lang="en-US" altLang="en-US" sz="2000" dirty="0">
                <a:latin typeface="HelloRecess" panose="02000603000000000000" pitchFamily="2" charset="0"/>
                <a:ea typeface="HelloRecess" panose="02000603000000000000" pitchFamily="2" charset="0"/>
              </a:rPr>
              <a:t>late.</a:t>
            </a:r>
            <a:br>
              <a:rPr lang="en-US" altLang="en-US" sz="20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0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0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Classwork </a:t>
            </a:r>
            <a:r>
              <a:rPr lang="en-US" altLang="en-US" sz="2000" dirty="0">
                <a:latin typeface="HelloRecess" panose="02000603000000000000" pitchFamily="2" charset="0"/>
                <a:ea typeface="HelloRecess" panose="02000603000000000000" pitchFamily="2" charset="0"/>
              </a:rPr>
              <a:t>&amp; homework </a:t>
            </a:r>
            <a: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can be found on:</a:t>
            </a:r>
            <a:b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000" u="sng" dirty="0" smtClean="0">
                <a:latin typeface="HelloRecess" panose="02000603000000000000" pitchFamily="2" charset="0"/>
                <a:ea typeface="HelloRecess" panose="02000603000000000000" pitchFamily="2" charset="0"/>
                <a:hlinkClick r:id="rId2"/>
              </a:rPr>
              <a:t>www.aboutell.weebly.com</a:t>
            </a:r>
            <a: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0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0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If </a:t>
            </a:r>
            <a:r>
              <a:rPr lang="en-US" altLang="en-US" sz="2000" dirty="0">
                <a:latin typeface="HelloRecess" panose="02000603000000000000" pitchFamily="2" charset="0"/>
                <a:ea typeface="HelloRecess" panose="02000603000000000000" pitchFamily="2" charset="0"/>
              </a:rPr>
              <a:t>your student is absent, please encourage him/her </a:t>
            </a:r>
            <a: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to </a:t>
            </a:r>
            <a:r>
              <a:rPr lang="en-US" altLang="en-US" sz="2000" dirty="0">
                <a:latin typeface="HelloRecess" panose="02000603000000000000" pitchFamily="2" charset="0"/>
                <a:ea typeface="HelloRecess" panose="02000603000000000000" pitchFamily="2" charset="0"/>
              </a:rPr>
              <a:t>visit the website to find what class work and </a:t>
            </a:r>
            <a: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homework </a:t>
            </a:r>
            <a:r>
              <a:rPr lang="en-US" altLang="en-US" sz="2000" dirty="0">
                <a:latin typeface="HelloRecess" panose="02000603000000000000" pitchFamily="2" charset="0"/>
                <a:ea typeface="HelloRecess" panose="02000603000000000000" pitchFamily="2" charset="0"/>
              </a:rPr>
              <a:t>they missed prior to coming back to class</a:t>
            </a:r>
            <a: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.</a:t>
            </a:r>
            <a:b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0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0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*all worksheets found in absent bin – all electronic notes/sheets found on website</a:t>
            </a:r>
            <a:endParaRPr lang="en-US" altLang="en-US" sz="2000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5334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Homework </a:t>
            </a:r>
            <a:endParaRPr lang="en-US" sz="4000" b="1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8153400" cy="4724400"/>
          </a:xfrm>
        </p:spPr>
        <p:txBody>
          <a:bodyPr>
            <a:noAutofit/>
          </a:bodyPr>
          <a:lstStyle/>
          <a:p>
            <a:pPr algn="l"/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*Check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Agenda Book and/or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Website Daily.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        </a:t>
            </a:r>
            <a:r>
              <a:rPr lang="en-US" altLang="en-US" sz="2400" u="sng" dirty="0" smtClean="0">
                <a:solidFill>
                  <a:srgbClr val="FF0000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www.aboutell.weebly.com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Provide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an effective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learning environment.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Check the Los Cerritos website for information on what is happening on campus.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Notify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me when there is a problem (email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works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best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).</a:t>
            </a:r>
            <a:b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*Check Zangle/Q to ensure your student is staying up to date with their assignments.</a:t>
            </a:r>
            <a:endParaRPr lang="en-US" altLang="en-US" sz="2400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7620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What You Can Do</a:t>
            </a:r>
            <a:endParaRPr lang="en-US" sz="2500" b="1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85216"/>
            <a:ext cx="8457604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52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5398" r="1001"/>
          <a:stretch/>
        </p:blipFill>
        <p:spPr bwMode="auto">
          <a:xfrm>
            <a:off x="1140799" y="1117355"/>
            <a:ext cx="6710001" cy="504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563357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Zangle/Q Parent Connect</a:t>
            </a:r>
            <a:endParaRPr lang="en-US" sz="3200" b="1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48006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Bradley Hand ITC" panose="03070402050302030203" pitchFamily="66" charset="0"/>
              </a:rPr>
              <a:t>* Contact Front Office for Log In Information *</a:t>
            </a:r>
            <a:endParaRPr lang="en-US" sz="3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39862"/>
            <a:ext cx="8153400" cy="4724400"/>
          </a:xfrm>
        </p:spPr>
        <p:txBody>
          <a:bodyPr>
            <a:noAutofit/>
          </a:bodyPr>
          <a:lstStyle/>
          <a:p>
            <a:pPr algn="l"/>
            <a:r>
              <a:rPr lang="en-US" altLang="en-US" sz="23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Information </a:t>
            </a:r>
            <a:r>
              <a:rPr lang="en-US" altLang="en-US" sz="2300" b="1" dirty="0">
                <a:latin typeface="HelloRecess" panose="02000603000000000000" pitchFamily="2" charset="0"/>
                <a:ea typeface="HelloRecess" panose="02000603000000000000" pitchFamily="2" charset="0"/>
              </a:rPr>
              <a:t>about </a:t>
            </a:r>
            <a:r>
              <a:rPr lang="en-US" altLang="en-US" sz="23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Miss Boutell &amp; English/S.S. Classes</a:t>
            </a:r>
            <a:r>
              <a:rPr lang="en-US" altLang="en-US" sz="2300" b="1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300" b="1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3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Daily </a:t>
            </a:r>
            <a:r>
              <a:rPr lang="en-US" altLang="en-US" sz="2300" b="1" dirty="0">
                <a:latin typeface="HelloRecess" panose="02000603000000000000" pitchFamily="2" charset="0"/>
                <a:ea typeface="HelloRecess" panose="02000603000000000000" pitchFamily="2" charset="0"/>
              </a:rPr>
              <a:t>Classwork &amp; </a:t>
            </a:r>
            <a:r>
              <a:rPr lang="en-US" altLang="en-US" sz="23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Homework  (Downloads)</a:t>
            </a:r>
            <a:r>
              <a:rPr lang="en-US" altLang="en-US" sz="2300" b="1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300" b="1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3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Supply </a:t>
            </a:r>
            <a:r>
              <a:rPr lang="en-US" altLang="en-US" sz="2300" b="1" dirty="0">
                <a:latin typeface="HelloRecess" panose="02000603000000000000" pitchFamily="2" charset="0"/>
                <a:ea typeface="HelloRecess" panose="02000603000000000000" pitchFamily="2" charset="0"/>
              </a:rPr>
              <a:t>Lists</a:t>
            </a:r>
            <a:br>
              <a:rPr lang="en-US" altLang="en-US" sz="2300" b="1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3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Links </a:t>
            </a:r>
            <a:r>
              <a:rPr lang="en-US" altLang="en-US" sz="2300" b="1" dirty="0">
                <a:latin typeface="HelloRecess" panose="02000603000000000000" pitchFamily="2" charset="0"/>
                <a:ea typeface="HelloRecess" panose="02000603000000000000" pitchFamily="2" charset="0"/>
              </a:rPr>
              <a:t>to L.C. Website, </a:t>
            </a:r>
            <a:r>
              <a:rPr lang="en-US" altLang="en-US" sz="2300" b="1" dirty="0" err="1">
                <a:latin typeface="HelloRecess" panose="02000603000000000000" pitchFamily="2" charset="0"/>
                <a:ea typeface="HelloRecess" panose="02000603000000000000" pitchFamily="2" charset="0"/>
              </a:rPr>
              <a:t>Zangle</a:t>
            </a:r>
            <a:r>
              <a:rPr lang="en-US" altLang="en-US" sz="2300" b="1" dirty="0">
                <a:latin typeface="HelloRecess" panose="02000603000000000000" pitchFamily="2" charset="0"/>
                <a:ea typeface="HelloRecess" panose="02000603000000000000" pitchFamily="2" charset="0"/>
              </a:rPr>
              <a:t>/Q for Parents, L.C</a:t>
            </a:r>
            <a:r>
              <a:rPr lang="en-US" altLang="en-US" sz="23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. Facebook, Instagram, Twitter… </a:t>
            </a:r>
            <a:r>
              <a:rPr lang="en-US" altLang="en-US" sz="2300" b="1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300" b="1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3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Extra </a:t>
            </a:r>
            <a:r>
              <a:rPr lang="en-US" altLang="en-US" sz="2300" b="1" dirty="0">
                <a:latin typeface="HelloRecess" panose="02000603000000000000" pitchFamily="2" charset="0"/>
                <a:ea typeface="HelloRecess" panose="02000603000000000000" pitchFamily="2" charset="0"/>
              </a:rPr>
              <a:t>Handouts &amp; Power Point Presentations</a:t>
            </a:r>
            <a:br>
              <a:rPr lang="en-US" altLang="en-US" sz="2300" b="1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3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Useful </a:t>
            </a:r>
            <a:r>
              <a:rPr lang="en-US" altLang="en-US" sz="2300" b="1" dirty="0">
                <a:latin typeface="HelloRecess" panose="02000603000000000000" pitchFamily="2" charset="0"/>
                <a:ea typeface="HelloRecess" panose="02000603000000000000" pitchFamily="2" charset="0"/>
              </a:rPr>
              <a:t>Study Tools &amp; </a:t>
            </a:r>
            <a:r>
              <a:rPr lang="en-US" altLang="en-US" sz="23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Websites</a:t>
            </a:r>
            <a:br>
              <a:rPr lang="en-US" altLang="en-US" sz="23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3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    </a:t>
            </a:r>
            <a:br>
              <a:rPr lang="en-US" altLang="en-US" sz="23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3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     * </a:t>
            </a:r>
            <a:r>
              <a:rPr lang="en-US" altLang="en-US" sz="2300" b="1" dirty="0">
                <a:latin typeface="HelloRecess" panose="02000603000000000000" pitchFamily="2" charset="0"/>
                <a:ea typeface="HelloRecess" panose="02000603000000000000" pitchFamily="2" charset="0"/>
              </a:rPr>
              <a:t>Please encourage students to visit the </a:t>
            </a:r>
            <a:r>
              <a:rPr lang="en-US" altLang="en-US" sz="23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website when </a:t>
            </a:r>
            <a:r>
              <a:rPr lang="en-US" altLang="en-US" sz="2300" b="1" dirty="0">
                <a:latin typeface="HelloRecess" panose="02000603000000000000" pitchFamily="2" charset="0"/>
                <a:ea typeface="HelloRecess" panose="02000603000000000000" pitchFamily="2" charset="0"/>
              </a:rPr>
              <a:t>they are absent so they can keep up </a:t>
            </a:r>
            <a:r>
              <a:rPr lang="en-US" altLang="en-US" sz="23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with their </a:t>
            </a:r>
            <a:r>
              <a:rPr lang="en-US" altLang="en-US" sz="2300" b="1" dirty="0">
                <a:latin typeface="HelloRecess" panose="02000603000000000000" pitchFamily="2" charset="0"/>
                <a:ea typeface="HelloRecess" panose="02000603000000000000" pitchFamily="2" charset="0"/>
              </a:rPr>
              <a:t>work! </a:t>
            </a:r>
            <a:r>
              <a:rPr lang="en-US" altLang="en-US" sz="2300" b="1" dirty="0" smtClean="0">
                <a:latin typeface="HelloRecess" panose="02000603000000000000" pitchFamily="2" charset="0"/>
                <a:ea typeface="HelloRecess" panose="02000603000000000000" pitchFamily="2" charset="0"/>
                <a:sym typeface="Wingdings" panose="05000000000000000000" pitchFamily="2" charset="2"/>
              </a:rPr>
              <a:t></a:t>
            </a:r>
            <a:endParaRPr lang="en-US" altLang="en-US" sz="2300" b="1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48640"/>
            <a:ext cx="8305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Miss </a:t>
            </a:r>
            <a:r>
              <a:rPr lang="en-US" sz="4000" b="1" dirty="0" err="1" smtClean="0">
                <a:latin typeface="HelloRecess" panose="02000603000000000000" pitchFamily="2" charset="0"/>
                <a:ea typeface="HelloRecess" panose="02000603000000000000" pitchFamily="2" charset="0"/>
              </a:rPr>
              <a:t>Boutell’s</a:t>
            </a:r>
            <a:r>
              <a:rPr lang="en-US" sz="40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 Website</a:t>
            </a:r>
          </a:p>
          <a:p>
            <a:pPr algn="ctr"/>
            <a:r>
              <a:rPr lang="en-US" sz="2500" b="1" dirty="0" smtClean="0">
                <a:latin typeface="HelloRecess" panose="02000603000000000000" pitchFamily="2" charset="0"/>
                <a:ea typeface="HelloRecess" panose="02000603000000000000" pitchFamily="2" charset="0"/>
                <a:hlinkClick r:id="rId2"/>
              </a:rPr>
              <a:t>www.aboutell.weebly.com</a:t>
            </a:r>
            <a:r>
              <a:rPr lang="en-US" sz="25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 </a:t>
            </a:r>
            <a:endParaRPr lang="en-US" sz="2500" b="1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676400"/>
            <a:ext cx="8153400" cy="4724400"/>
          </a:xfrm>
        </p:spPr>
        <p:txBody>
          <a:bodyPr>
            <a:noAutofit/>
          </a:bodyPr>
          <a:lstStyle/>
          <a:p>
            <a:pPr algn="ctr"/>
            <a:r>
              <a:rPr lang="en-US" altLang="en-US" sz="34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*Lunch</a:t>
            </a:r>
            <a:br>
              <a:rPr lang="en-US" altLang="en-US" sz="34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34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*After School</a:t>
            </a:r>
            <a:br>
              <a:rPr lang="en-US" altLang="en-US" sz="34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34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*Table Group Partner</a:t>
            </a:r>
            <a:br>
              <a:rPr lang="en-US" altLang="en-US" sz="34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34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*Email</a:t>
            </a:r>
            <a:br>
              <a:rPr lang="en-US" altLang="en-US" sz="34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34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*Absent files</a:t>
            </a:r>
            <a:br>
              <a:rPr lang="en-US" altLang="en-US" sz="34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34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*Teachers Spiral</a:t>
            </a:r>
            <a:br>
              <a:rPr lang="en-US" altLang="en-US" sz="34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altLang="en-US" sz="3400" b="1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8655" y="9906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Extra Help</a:t>
            </a:r>
            <a:endParaRPr lang="en-US" sz="2500" b="1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676400"/>
            <a:ext cx="8153400" cy="47244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HelloRecess" panose="02000603000000000000" pitchFamily="2" charset="0"/>
                <a:ea typeface="HelloRecess" panose="02000603000000000000" pitchFamily="2" charset="0"/>
              </a:rPr>
              <a:t>* Sport-O-Rama    </a:t>
            </a:r>
            <a:r>
              <a:rPr lang="en-US" sz="28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	* </a:t>
            </a:r>
            <a:r>
              <a:rPr lang="en-US" sz="2800" b="1" dirty="0">
                <a:latin typeface="HelloRecess" panose="02000603000000000000" pitchFamily="2" charset="0"/>
                <a:ea typeface="HelloRecess" panose="02000603000000000000" pitchFamily="2" charset="0"/>
              </a:rPr>
              <a:t>Strings</a:t>
            </a:r>
            <a:r>
              <a:rPr lang="en-US" sz="28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sz="28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sz="2800" b="1" dirty="0">
                <a:latin typeface="HelloRecess" panose="02000603000000000000" pitchFamily="2" charset="0"/>
                <a:ea typeface="HelloRecess" panose="02000603000000000000" pitchFamily="2" charset="0"/>
              </a:rPr>
              <a:t>* Dances    </a:t>
            </a:r>
            <a:r>
              <a:rPr lang="en-US" sz="28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			* </a:t>
            </a:r>
            <a:r>
              <a:rPr lang="en-US" sz="2800" b="1" dirty="0">
                <a:latin typeface="HelloRecess" panose="02000603000000000000" pitchFamily="2" charset="0"/>
                <a:ea typeface="HelloRecess" panose="02000603000000000000" pitchFamily="2" charset="0"/>
              </a:rPr>
              <a:t>Band</a:t>
            </a:r>
            <a:r>
              <a:rPr lang="en-US" sz="28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sz="28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sz="2800" b="1" dirty="0">
                <a:latin typeface="HelloRecess" panose="02000603000000000000" pitchFamily="2" charset="0"/>
                <a:ea typeface="HelloRecess" panose="02000603000000000000" pitchFamily="2" charset="0"/>
              </a:rPr>
              <a:t>* Builder’s Club    </a:t>
            </a:r>
            <a:r>
              <a:rPr lang="en-US" sz="28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	* </a:t>
            </a:r>
            <a:r>
              <a:rPr lang="en-US" sz="2800" b="1" dirty="0">
                <a:latin typeface="HelloRecess" panose="02000603000000000000" pitchFamily="2" charset="0"/>
                <a:ea typeface="HelloRecess" panose="02000603000000000000" pitchFamily="2" charset="0"/>
              </a:rPr>
              <a:t>GATE</a:t>
            </a:r>
            <a:r>
              <a:rPr lang="en-US" sz="28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sz="28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sz="2800" b="1" dirty="0">
                <a:latin typeface="HelloRecess" panose="02000603000000000000" pitchFamily="2" charset="0"/>
                <a:ea typeface="HelloRecess" panose="02000603000000000000" pitchFamily="2" charset="0"/>
              </a:rPr>
              <a:t>* Leadership    </a:t>
            </a:r>
            <a:r>
              <a:rPr lang="en-US" sz="28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		* </a:t>
            </a:r>
            <a:r>
              <a:rPr lang="en-US" sz="2800" b="1" dirty="0">
                <a:latin typeface="HelloRecess" panose="02000603000000000000" pitchFamily="2" charset="0"/>
                <a:ea typeface="HelloRecess" panose="02000603000000000000" pitchFamily="2" charset="0"/>
              </a:rPr>
              <a:t>Art</a:t>
            </a:r>
            <a:r>
              <a:rPr lang="en-US" sz="28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sz="28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sz="2800" b="1" dirty="0">
                <a:latin typeface="HelloRecess" panose="02000603000000000000" pitchFamily="2" charset="0"/>
                <a:ea typeface="HelloRecess" panose="02000603000000000000" pitchFamily="2" charset="0"/>
              </a:rPr>
              <a:t>* WEB    </a:t>
            </a:r>
            <a:r>
              <a:rPr lang="en-US" sz="28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				* </a:t>
            </a:r>
            <a:r>
              <a:rPr lang="en-US" sz="2800" b="1" dirty="0">
                <a:latin typeface="HelloRecess" panose="02000603000000000000" pitchFamily="2" charset="0"/>
                <a:ea typeface="HelloRecess" panose="02000603000000000000" pitchFamily="2" charset="0"/>
              </a:rPr>
              <a:t>Woodshop</a:t>
            </a:r>
            <a:r>
              <a:rPr lang="en-US" sz="28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sz="28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sz="28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</a:t>
            </a:r>
            <a:r>
              <a:rPr lang="en-US" sz="2800" b="1" dirty="0">
                <a:latin typeface="HelloRecess" panose="02000603000000000000" pitchFamily="2" charset="0"/>
                <a:ea typeface="HelloRecess" panose="02000603000000000000" pitchFamily="2" charset="0"/>
              </a:rPr>
              <a:t>Boys &amp; Girl’s </a:t>
            </a:r>
            <a:r>
              <a:rPr lang="en-US" sz="28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Club	* </a:t>
            </a:r>
            <a:r>
              <a:rPr lang="en-US" sz="2800" b="1" dirty="0">
                <a:latin typeface="HelloRecess" panose="02000603000000000000" pitchFamily="2" charset="0"/>
                <a:ea typeface="HelloRecess" panose="02000603000000000000" pitchFamily="2" charset="0"/>
              </a:rPr>
              <a:t>Sports </a:t>
            </a:r>
            <a:r>
              <a:rPr lang="en-US" sz="28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sz="28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sz="2800" b="1" dirty="0">
                <a:latin typeface="HelloRecess" panose="02000603000000000000" pitchFamily="2" charset="0"/>
                <a:ea typeface="HelloRecess" panose="02000603000000000000" pitchFamily="2" charset="0"/>
              </a:rPr>
              <a:t>* School Newspaper    </a:t>
            </a:r>
            <a:r>
              <a:rPr lang="en-US" sz="28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*Enrichments</a:t>
            </a:r>
            <a:r>
              <a:rPr lang="en-US" sz="28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sz="28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sz="2800" b="1" dirty="0">
                <a:latin typeface="HelloRecess" panose="02000603000000000000" pitchFamily="2" charset="0"/>
                <a:ea typeface="HelloRecess" panose="02000603000000000000" pitchFamily="2" charset="0"/>
              </a:rPr>
              <a:t>* Creative Writing Club </a:t>
            </a:r>
            <a:r>
              <a:rPr lang="en-US" sz="28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	</a:t>
            </a:r>
            <a:r>
              <a:rPr lang="en-US" sz="28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</a:t>
            </a:r>
            <a:r>
              <a:rPr lang="en-US" sz="2800" b="1" dirty="0">
                <a:latin typeface="HelloRecess" panose="02000603000000000000" pitchFamily="2" charset="0"/>
                <a:ea typeface="HelloRecess" panose="02000603000000000000" pitchFamily="2" charset="0"/>
              </a:rPr>
              <a:t>Choir    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altLang="en-US" sz="34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34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altLang="en-US" sz="3400" b="1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750957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Get Involved!</a:t>
            </a:r>
            <a:endParaRPr lang="en-US" sz="2500" b="1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pic>
        <p:nvPicPr>
          <p:cNvPr id="3074" name="Picture 2" descr="https://lh5.googleusercontent.com/ozkpqqtDLoCWzKAoRRAQs3rzWRY4XPVN3WvFT-pA8c6FOB5HWvQ2CHcbV0fbw2kfUsIGh6sC3o43-KQO2FlcwaCjQJ7xdnTCwhOi7WerOQ3E7EWBpsawXBNtZ-KHitwGJPQ2T55d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6" y="4865757"/>
            <a:ext cx="262807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6.googleusercontent.com/8K7ea4K-KfYzsj-t2x8MIL2kE4_8ZmXqOSWpUltDDE9S_-nwPjrAVUJbIlsMBOAW5lzKPPxnukouEsZus3OPYIU9CJbP1oS6cOVgsTAmgLJfddrcrnLEiiVw8gpOVpehI4o9ri9ElU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32" y="4888998"/>
            <a:ext cx="2590800" cy="172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lh6.googleusercontent.com/41YZ61rChAYXNYDUSrzivraO8nxZUDS8JMNXQ5kQgI7ahbNZ6Ci7vJjq6xCd7J2rhVGU5WbftHFu7ecDwkHRRAiR5gabnY7ylRCzNbYU-ooMOKzE0Av8Fzn6_68TnKCBOFovEjWxNf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29" y="4798894"/>
            <a:ext cx="2728342" cy="18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port O Rama Champs!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2395">
            <a:off x="134296" y="173837"/>
            <a:ext cx="2324908" cy="155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88667">
            <a:off x="6582790" y="309194"/>
            <a:ext cx="2633028" cy="197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066800"/>
            <a:ext cx="7772400" cy="4724400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Miss Boutell</a:t>
            </a:r>
            <a:br>
              <a:rPr lang="en-US" altLang="en-US" sz="36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36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 English/Social Studies</a:t>
            </a:r>
            <a:br>
              <a:rPr lang="en-US" altLang="en-US" sz="36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36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36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36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Email:</a:t>
            </a:r>
            <a:r>
              <a:rPr lang="en-US" altLang="en-US" sz="36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 aboutell@conejousd.org</a:t>
            </a:r>
            <a:br>
              <a:rPr lang="en-US" altLang="en-US" sz="36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8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(fastest way to contact me)</a:t>
            </a:r>
            <a:r>
              <a:rPr lang="en-US" altLang="en-US" sz="36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36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9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9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36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School phone:</a:t>
            </a:r>
            <a:r>
              <a:rPr lang="en-US" altLang="en-US" sz="36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 </a:t>
            </a:r>
            <a:br>
              <a:rPr lang="en-US" altLang="en-US" sz="36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18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(805) 492- 3538 x1231 </a:t>
            </a:r>
            <a:endParaRPr lang="en-US" altLang="en-US" sz="1800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676400"/>
            <a:ext cx="8153400" cy="4724400"/>
          </a:xfrm>
        </p:spPr>
        <p:txBody>
          <a:bodyPr>
            <a:noAutofit/>
          </a:bodyPr>
          <a:lstStyle/>
          <a:p>
            <a:pPr algn="ctr"/>
            <a:r>
              <a:rPr lang="en-US" altLang="en-US" sz="3400" b="1" dirty="0">
                <a:latin typeface="HelloDotStick" panose="02000603000000000000" pitchFamily="2" charset="0"/>
                <a:ea typeface="HelloDotStick" panose="02000603000000000000" pitchFamily="2" charset="0"/>
              </a:rPr>
              <a:t>Thank you for attending Back to School Night.  It was a pleasure meeting all </a:t>
            </a:r>
            <a:r>
              <a:rPr lang="en-US" altLang="en-US" sz="3400" b="1" dirty="0" smtClean="0">
                <a:latin typeface="HelloDotStick" panose="02000603000000000000" pitchFamily="2" charset="0"/>
                <a:ea typeface="HelloDotStick" panose="02000603000000000000" pitchFamily="2" charset="0"/>
              </a:rPr>
              <a:t>of you</a:t>
            </a:r>
            <a:r>
              <a:rPr lang="en-US" altLang="en-US" sz="3400" b="1" dirty="0">
                <a:latin typeface="HelloDotStick" panose="02000603000000000000" pitchFamily="2" charset="0"/>
                <a:ea typeface="HelloDotStick" panose="02000603000000000000" pitchFamily="2" charset="0"/>
              </a:rPr>
              <a:t>! </a:t>
            </a:r>
            <a:r>
              <a:rPr lang="en-US" altLang="en-US" sz="3400" b="1" dirty="0" smtClean="0">
                <a:latin typeface="HelloDotStick" panose="02000603000000000000" pitchFamily="2" charset="0"/>
                <a:ea typeface="HelloDotStick" panose="02000603000000000000" pitchFamily="2" charset="0"/>
                <a:sym typeface="Wingdings" panose="05000000000000000000" pitchFamily="2" charset="2"/>
              </a:rPr>
              <a:t></a:t>
            </a:r>
            <a:r>
              <a:rPr lang="en-US" altLang="en-US" sz="3400" b="1" dirty="0">
                <a:latin typeface="HelloDotStick" panose="02000603000000000000" pitchFamily="2" charset="0"/>
                <a:ea typeface="HelloDotStick" panose="02000603000000000000" pitchFamily="2" charset="0"/>
              </a:rPr>
              <a:t/>
            </a:r>
            <a:br>
              <a:rPr lang="en-US" altLang="en-US" sz="3400" b="1" dirty="0">
                <a:latin typeface="HelloDotStick" panose="02000603000000000000" pitchFamily="2" charset="0"/>
                <a:ea typeface="HelloDotStick" panose="02000603000000000000" pitchFamily="2" charset="0"/>
              </a:rPr>
            </a:br>
            <a:r>
              <a:rPr lang="en-US" altLang="en-US" sz="3400" b="1" dirty="0">
                <a:latin typeface="HelloDotStick" panose="02000603000000000000" pitchFamily="2" charset="0"/>
                <a:ea typeface="HelloDotStick" panose="02000603000000000000" pitchFamily="2" charset="0"/>
              </a:rPr>
              <a:t/>
            </a:r>
            <a:br>
              <a:rPr lang="en-US" altLang="en-US" sz="3400" b="1" dirty="0">
                <a:latin typeface="HelloDotStick" panose="02000603000000000000" pitchFamily="2" charset="0"/>
                <a:ea typeface="HelloDotStick" panose="02000603000000000000" pitchFamily="2" charset="0"/>
              </a:rPr>
            </a:br>
            <a:r>
              <a:rPr lang="en-US" altLang="en-US" sz="3400" b="1" dirty="0">
                <a:latin typeface="HelloDotStick" panose="02000603000000000000" pitchFamily="2" charset="0"/>
                <a:ea typeface="HelloDotStick" panose="02000603000000000000" pitchFamily="2" charset="0"/>
              </a:rPr>
              <a:t>I look forward to working with you and your child to make the transition to middle school a complete success.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8655" y="9906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HelloDotStick" panose="02000603000000000000" pitchFamily="2" charset="0"/>
                <a:ea typeface="HelloDotStick" panose="02000603000000000000" pitchFamily="2" charset="0"/>
              </a:rPr>
              <a:t>THANK YOU!!!</a:t>
            </a:r>
            <a:endParaRPr lang="en-US" sz="2800" b="1" dirty="0">
              <a:latin typeface="HelloDotStick" panose="02000603000000000000" pitchFamily="2" charset="0"/>
              <a:ea typeface="HelloDotStick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73" y="2667000"/>
            <a:ext cx="2037557" cy="1956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309" y="914400"/>
            <a:ext cx="7772400" cy="20574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Welcome to Back to School Night!</a:t>
            </a:r>
            <a:endParaRPr lang="en-US" sz="5500" b="1" dirty="0">
              <a:latin typeface="Gigi" panose="04040504061007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644" y="4191000"/>
            <a:ext cx="8062912" cy="18288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4300" b="1" dirty="0" smtClean="0">
                <a:solidFill>
                  <a:schemeClr val="tx1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Miss </a:t>
            </a:r>
            <a:r>
              <a:rPr lang="en-US" sz="4300" b="1" dirty="0" smtClean="0">
                <a:solidFill>
                  <a:schemeClr val="tx1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Boutell</a:t>
            </a:r>
            <a:endParaRPr lang="en-US" sz="4300" b="1" dirty="0" smtClean="0">
              <a:solidFill>
                <a:schemeClr val="tx1"/>
              </a:solidFill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algn="ctr"/>
            <a:r>
              <a:rPr lang="en-US" sz="4300" b="1" dirty="0" smtClean="0">
                <a:solidFill>
                  <a:schemeClr val="tx1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Room 31</a:t>
            </a:r>
            <a:endParaRPr lang="en-US" sz="4300" b="1" dirty="0">
              <a:solidFill>
                <a:schemeClr val="tx1"/>
              </a:solidFill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9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309" y="914400"/>
            <a:ext cx="7772400" cy="2057400"/>
          </a:xfrm>
        </p:spPr>
        <p:txBody>
          <a:bodyPr>
            <a:noAutofit/>
          </a:bodyPr>
          <a:lstStyle/>
          <a:p>
            <a:pPr algn="ctr"/>
            <a:r>
              <a:rPr lang="en-US" sz="5500" b="1" dirty="0" smtClean="0">
                <a:latin typeface="HelloEtchASketch" panose="02000603000000000000" pitchFamily="2" charset="0"/>
                <a:ea typeface="HelloEtchASketch" panose="02000603000000000000" pitchFamily="2" charset="0"/>
              </a:rPr>
              <a:t>Graded on effort </a:t>
            </a:r>
            <a:br>
              <a:rPr lang="en-US" sz="5500" b="1" dirty="0" smtClean="0">
                <a:latin typeface="HelloEtchASketch" panose="02000603000000000000" pitchFamily="2" charset="0"/>
                <a:ea typeface="HelloEtchASketch" panose="02000603000000000000" pitchFamily="2" charset="0"/>
              </a:rPr>
            </a:br>
            <a:r>
              <a:rPr lang="en-US" sz="5500" b="1" dirty="0" smtClean="0">
                <a:latin typeface="HelloEtchASketch" panose="02000603000000000000" pitchFamily="2" charset="0"/>
                <a:ea typeface="HelloEtchASketch" panose="02000603000000000000" pitchFamily="2" charset="0"/>
              </a:rPr>
              <a:t>not ability</a:t>
            </a:r>
            <a:endParaRPr lang="en-US" sz="5500" b="1" dirty="0">
              <a:latin typeface="HelloEtchASketch" panose="02000603000000000000" pitchFamily="2" charset="0"/>
              <a:ea typeface="HelloEtchASketch" panose="02000603000000000000" pitchFamily="2" charset="0"/>
            </a:endParaRPr>
          </a:p>
        </p:txBody>
      </p:sp>
      <p:pic>
        <p:nvPicPr>
          <p:cNvPr id="2050" name="Picture 2" descr="Image result for eff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34" y="3352800"/>
            <a:ext cx="31813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4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828800"/>
            <a:ext cx="8153400" cy="5029200"/>
          </a:xfrm>
        </p:spPr>
        <p:txBody>
          <a:bodyPr>
            <a:noAutofit/>
          </a:bodyPr>
          <a:lstStyle/>
          <a:p>
            <a:r>
              <a:rPr lang="en-US" altLang="en-US" sz="3400" b="1" dirty="0" smtClean="0">
                <a:latin typeface="DJ Serif" panose="00000400000000000000" pitchFamily="2" charset="0"/>
              </a:rPr>
              <a:t>*Picasso, Dali, Lichtenstein Pop Art, Monet, Van Gogh…</a:t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>*7 Elements of Art</a:t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>*Color Wheel Paintings</a:t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>*</a:t>
            </a:r>
            <a:r>
              <a:rPr lang="en-US" altLang="en-US" sz="3400" b="1" dirty="0" err="1" smtClean="0">
                <a:latin typeface="DJ Serif" panose="00000400000000000000" pitchFamily="2" charset="0"/>
              </a:rPr>
              <a:t>Zentangle</a:t>
            </a:r>
            <a:r>
              <a:rPr lang="en-US" altLang="en-US" sz="3400" b="1" dirty="0" smtClean="0">
                <a:latin typeface="DJ Serif" panose="00000400000000000000" pitchFamily="2" charset="0"/>
              </a:rPr>
              <a:t/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>*One and Two Point perspectives</a:t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>*Shading/Value</a:t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>*Quilling</a:t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>*Masks</a:t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>*Optical Illusions </a:t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/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endParaRPr lang="en-US" altLang="en-US" sz="3400" b="1" dirty="0">
              <a:latin typeface="DJ Serif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636657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DJ Serif" panose="00000400000000000000" pitchFamily="2" charset="0"/>
              </a:rPr>
              <a:t>Art Class</a:t>
            </a:r>
            <a:endParaRPr lang="en-US" sz="2500" b="1" dirty="0">
              <a:latin typeface="DJ Serif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1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828800"/>
            <a:ext cx="8153400" cy="5029200"/>
          </a:xfrm>
        </p:spPr>
        <p:txBody>
          <a:bodyPr>
            <a:noAutofit/>
          </a:bodyPr>
          <a:lstStyle/>
          <a:p>
            <a:r>
              <a:rPr lang="en-US" altLang="en-US" sz="3400" b="1" dirty="0" smtClean="0">
                <a:latin typeface="DJ Serif" panose="00000400000000000000" pitchFamily="2" charset="0"/>
              </a:rPr>
              <a:t/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/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endParaRPr lang="en-US" altLang="en-US" sz="3400" b="1" dirty="0">
              <a:latin typeface="DJ Serif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7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828800"/>
            <a:ext cx="8153400" cy="5029200"/>
          </a:xfrm>
        </p:spPr>
        <p:txBody>
          <a:bodyPr>
            <a:noAutofit/>
          </a:bodyPr>
          <a:lstStyle/>
          <a:p>
            <a:r>
              <a:rPr lang="en-US" altLang="en-US" sz="3400" b="1" dirty="0" smtClean="0">
                <a:latin typeface="DJ Serif" panose="00000400000000000000" pitchFamily="2" charset="0"/>
              </a:rPr>
              <a:t/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/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endParaRPr lang="en-US" altLang="en-US" sz="3400" b="1" dirty="0">
              <a:latin typeface="DJ Serif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8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828800"/>
            <a:ext cx="8153400" cy="5029200"/>
          </a:xfrm>
        </p:spPr>
        <p:txBody>
          <a:bodyPr>
            <a:noAutofit/>
          </a:bodyPr>
          <a:lstStyle/>
          <a:p>
            <a:r>
              <a:rPr lang="en-US" altLang="en-US" sz="3400" b="1" dirty="0" smtClean="0">
                <a:latin typeface="DJ Serif" panose="00000400000000000000" pitchFamily="2" charset="0"/>
              </a:rPr>
              <a:t/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/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endParaRPr lang="en-US" altLang="en-US" sz="3400" b="1" dirty="0">
              <a:latin typeface="DJ Serif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11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6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828800"/>
            <a:ext cx="8153400" cy="5029200"/>
          </a:xfrm>
        </p:spPr>
        <p:txBody>
          <a:bodyPr>
            <a:noAutofit/>
          </a:bodyPr>
          <a:lstStyle/>
          <a:p>
            <a:r>
              <a:rPr lang="en-US" altLang="en-US" sz="3400" b="1" dirty="0" smtClean="0">
                <a:latin typeface="DJ Serif" panose="00000400000000000000" pitchFamily="2" charset="0"/>
              </a:rPr>
              <a:t>*</a:t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/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endParaRPr lang="en-US" altLang="en-US" sz="3400" b="1" dirty="0">
              <a:latin typeface="DJ Serif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600" y="636653"/>
            <a:ext cx="8040278" cy="536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3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828800"/>
            <a:ext cx="8153400" cy="5029200"/>
          </a:xfrm>
        </p:spPr>
        <p:txBody>
          <a:bodyPr>
            <a:noAutofit/>
          </a:bodyPr>
          <a:lstStyle/>
          <a:p>
            <a:r>
              <a:rPr lang="en-US" altLang="en-US" sz="3400" b="1" dirty="0" smtClean="0">
                <a:latin typeface="DJ Serif" panose="00000400000000000000" pitchFamily="2" charset="0"/>
              </a:rPr>
              <a:t/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/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endParaRPr lang="en-US" altLang="en-US" sz="3400" b="1" dirty="0">
              <a:latin typeface="DJ Serif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6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828800"/>
            <a:ext cx="8153400" cy="5029200"/>
          </a:xfrm>
        </p:spPr>
        <p:txBody>
          <a:bodyPr>
            <a:noAutofit/>
          </a:bodyPr>
          <a:lstStyle/>
          <a:p>
            <a:r>
              <a:rPr lang="en-US" altLang="en-US" sz="3400" b="1" dirty="0" smtClean="0">
                <a:latin typeface="DJ Serif" panose="00000400000000000000" pitchFamily="2" charset="0"/>
              </a:rPr>
              <a:t/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/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endParaRPr lang="en-US" altLang="en-US" sz="3400" b="1" dirty="0">
              <a:latin typeface="DJ Serif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7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066800"/>
            <a:ext cx="7772400" cy="4724400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About the Teacher</a:t>
            </a:r>
            <a:br>
              <a:rPr lang="en-US" altLang="en-US" sz="40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 </a:t>
            </a: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Grew up in the </a:t>
            </a:r>
            <a:r>
              <a:rPr lang="en-US" sz="2400" dirty="0" err="1">
                <a:latin typeface="HelloRecess" panose="02000603000000000000" pitchFamily="2" charset="0"/>
                <a:ea typeface="HelloRecess" panose="02000603000000000000" pitchFamily="2" charset="0"/>
              </a:rPr>
              <a:t>Conejo</a:t>
            </a: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 Valley</a:t>
            </a:r>
            <a:r>
              <a:rPr 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.</a:t>
            </a: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B.A. in Liberal Arts w/emphasis in Visual and Performing Arts from CSUCI.</a:t>
            </a:r>
            <a:b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Teaching Credential </a:t>
            </a:r>
            <a:r>
              <a:rPr 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- CLU.</a:t>
            </a:r>
            <a:br>
              <a:rPr 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M.A</a:t>
            </a: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. in Education </a:t>
            </a:r>
            <a:r>
              <a:rPr 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- </a:t>
            </a: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CLU</a:t>
            </a:r>
            <a:r>
              <a:rPr 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.</a:t>
            </a:r>
            <a:br>
              <a:rPr 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8</a:t>
            </a:r>
            <a:r>
              <a:rPr lang="en-US" sz="2400" baseline="30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th</a:t>
            </a:r>
            <a:r>
              <a:rPr 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 </a:t>
            </a:r>
            <a:r>
              <a:rPr 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year teaching – </a:t>
            </a:r>
            <a:r>
              <a:rPr 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5</a:t>
            </a:r>
            <a:r>
              <a:rPr lang="en-US" sz="2400" baseline="30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th</a:t>
            </a:r>
            <a:r>
              <a:rPr 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 </a:t>
            </a:r>
            <a:r>
              <a:rPr 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at </a:t>
            </a:r>
            <a:r>
              <a:rPr lang="en-US" sz="2400" dirty="0" err="1" smtClean="0">
                <a:latin typeface="HelloRecess" panose="02000603000000000000" pitchFamily="2" charset="0"/>
                <a:ea typeface="HelloRecess" panose="02000603000000000000" pitchFamily="2" charset="0"/>
              </a:rPr>
              <a:t>l.c.m.s</a:t>
            </a:r>
            <a:r>
              <a:rPr 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.</a:t>
            </a: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Passionate about Teaching! </a:t>
            </a:r>
            <a:b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Students are my top priority!</a:t>
            </a:r>
            <a:b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Firm but Fair</a:t>
            </a:r>
            <a: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-  Your child will be held to high standards and will succeed!</a:t>
            </a:r>
            <a:br>
              <a:rPr 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altLang="en-US" sz="2400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828800"/>
            <a:ext cx="8153400" cy="5029200"/>
          </a:xfrm>
        </p:spPr>
        <p:txBody>
          <a:bodyPr>
            <a:noAutofit/>
          </a:bodyPr>
          <a:lstStyle/>
          <a:p>
            <a:r>
              <a:rPr lang="en-US" altLang="en-US" sz="3400" b="1" dirty="0" smtClean="0">
                <a:latin typeface="DJ Serif" panose="00000400000000000000" pitchFamily="2" charset="0"/>
              </a:rPr>
              <a:t/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/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endParaRPr lang="en-US" altLang="en-US" sz="3400" b="1" dirty="0">
              <a:latin typeface="DJ Serif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00125"/>
            <a:ext cx="84836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1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828800"/>
            <a:ext cx="8153400" cy="5029200"/>
          </a:xfrm>
        </p:spPr>
        <p:txBody>
          <a:bodyPr>
            <a:noAutofit/>
          </a:bodyPr>
          <a:lstStyle/>
          <a:p>
            <a:r>
              <a:rPr lang="en-US" altLang="en-US" sz="3400" b="1" dirty="0" smtClean="0">
                <a:latin typeface="DJ Serif" panose="00000400000000000000" pitchFamily="2" charset="0"/>
              </a:rPr>
              <a:t>*</a:t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/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endParaRPr lang="en-US" altLang="en-US" sz="3400" b="1" dirty="0">
              <a:latin typeface="DJ Serif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6223" y="1597401"/>
            <a:ext cx="6512351" cy="366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2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828800"/>
            <a:ext cx="8153400" cy="5029200"/>
          </a:xfrm>
        </p:spPr>
        <p:txBody>
          <a:bodyPr>
            <a:noAutofit/>
          </a:bodyPr>
          <a:lstStyle/>
          <a:p>
            <a:r>
              <a:rPr lang="en-US" altLang="en-US" sz="3400" b="1" dirty="0" smtClean="0">
                <a:latin typeface="DJ Serif" panose="00000400000000000000" pitchFamily="2" charset="0"/>
              </a:rPr>
              <a:t/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/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endParaRPr lang="en-US" altLang="en-US" sz="3400" b="1" dirty="0">
              <a:latin typeface="DJ Serif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6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828800"/>
            <a:ext cx="8153400" cy="5029200"/>
          </a:xfrm>
        </p:spPr>
        <p:txBody>
          <a:bodyPr>
            <a:noAutofit/>
          </a:bodyPr>
          <a:lstStyle/>
          <a:p>
            <a:r>
              <a:rPr lang="en-US" altLang="en-US" sz="3400" b="1" dirty="0" smtClean="0">
                <a:latin typeface="DJ Serif" panose="00000400000000000000" pitchFamily="2" charset="0"/>
              </a:rPr>
              <a:t/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/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endParaRPr lang="en-US" altLang="en-US" sz="3400" b="1" dirty="0">
              <a:latin typeface="DJ Serif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99" y="0"/>
            <a:ext cx="6177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828800"/>
            <a:ext cx="8153400" cy="5029200"/>
          </a:xfrm>
        </p:spPr>
        <p:txBody>
          <a:bodyPr>
            <a:noAutofit/>
          </a:bodyPr>
          <a:lstStyle/>
          <a:p>
            <a:r>
              <a:rPr lang="en-US" altLang="en-US" sz="3400" b="1" dirty="0" smtClean="0">
                <a:latin typeface="DJ Serif" panose="00000400000000000000" pitchFamily="2" charset="0"/>
              </a:rPr>
              <a:t/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/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endParaRPr lang="en-US" altLang="en-US" sz="3400" b="1" dirty="0">
              <a:latin typeface="DJ Serif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5385" y="1968500"/>
            <a:ext cx="6858000" cy="2891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42268" y="1856468"/>
            <a:ext cx="6858000" cy="3145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6300" y="1181100"/>
            <a:ext cx="6858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7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473" y="1676400"/>
            <a:ext cx="8465128" cy="4724400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 smtClean="0">
                <a:latin typeface="Century Gothic" panose="020B0502020202020204" pitchFamily="34" charset="0"/>
              </a:rPr>
              <a:t>*Character Strong curriculum</a:t>
            </a:r>
            <a:br>
              <a:rPr lang="en-US" altLang="en-US" sz="2800" dirty="0" smtClean="0">
                <a:latin typeface="Century Gothic" panose="020B0502020202020204" pitchFamily="34" charset="0"/>
              </a:rPr>
            </a:br>
            <a:r>
              <a:rPr lang="en-US" altLang="en-US" sz="2800" dirty="0" smtClean="0">
                <a:latin typeface="Century Gothic" panose="020B0502020202020204" pitchFamily="34" charset="0"/>
              </a:rPr>
              <a:t>*empathy and kindness</a:t>
            </a:r>
            <a:br>
              <a:rPr lang="en-US" altLang="en-US" sz="2800" dirty="0" smtClean="0">
                <a:latin typeface="Century Gothic" panose="020B0502020202020204" pitchFamily="34" charset="0"/>
              </a:rPr>
            </a:br>
            <a:r>
              <a:rPr lang="en-US" altLang="en-US" sz="2800" dirty="0">
                <a:latin typeface="Century Gothic" panose="020B0502020202020204" pitchFamily="34" charset="0"/>
              </a:rPr>
              <a:t>*</a:t>
            </a:r>
            <a:r>
              <a:rPr lang="en-US" altLang="en-US" sz="2800" dirty="0" smtClean="0">
                <a:latin typeface="Century Gothic" panose="020B0502020202020204" pitchFamily="34" charset="0"/>
              </a:rPr>
              <a:t>human connection and teamwork</a:t>
            </a:r>
            <a:br>
              <a:rPr lang="en-US" altLang="en-US" sz="2800" dirty="0" smtClean="0">
                <a:latin typeface="Century Gothic" panose="020B0502020202020204" pitchFamily="34" charset="0"/>
              </a:rPr>
            </a:br>
            <a:r>
              <a:rPr lang="en-US" altLang="en-US" sz="2800" dirty="0" smtClean="0">
                <a:latin typeface="Century Gothic" panose="020B0502020202020204" pitchFamily="34" charset="0"/>
              </a:rPr>
              <a:t>*leadership skills</a:t>
            </a:r>
            <a:r>
              <a:rPr lang="en-US" altLang="en-US" sz="2800" dirty="0" smtClean="0">
                <a:latin typeface="Century Gothic" panose="020B0502020202020204" pitchFamily="34" charset="0"/>
              </a:rPr>
              <a:t/>
            </a:r>
            <a:br>
              <a:rPr lang="en-US" altLang="en-US" sz="2800" dirty="0" smtClean="0">
                <a:latin typeface="Century Gothic" panose="020B0502020202020204" pitchFamily="34" charset="0"/>
              </a:rPr>
            </a:br>
            <a:r>
              <a:rPr lang="en-US" altLang="en-US" sz="2800" dirty="0" smtClean="0">
                <a:latin typeface="Century Gothic" panose="020B0502020202020204" pitchFamily="34" charset="0"/>
              </a:rPr>
              <a:t/>
            </a:r>
            <a:br>
              <a:rPr lang="en-US" altLang="en-US" sz="2800" dirty="0" smtClean="0">
                <a:latin typeface="Century Gothic" panose="020B0502020202020204" pitchFamily="34" charset="0"/>
              </a:rPr>
            </a:br>
            <a:r>
              <a:rPr lang="en-US" altLang="en-US" sz="2800" dirty="0" smtClean="0">
                <a:latin typeface="Century Gothic" panose="020B0502020202020204" pitchFamily="34" charset="0"/>
              </a:rPr>
              <a:t>*Learning </a:t>
            </a:r>
            <a:r>
              <a:rPr lang="en-US" altLang="en-US" sz="2800" dirty="0" smtClean="0">
                <a:latin typeface="Century Gothic" panose="020B0502020202020204" pitchFamily="34" charset="0"/>
              </a:rPr>
              <a:t>strengths/Weaknesses</a:t>
            </a:r>
            <a:r>
              <a:rPr lang="en-US" altLang="en-US" sz="2800" dirty="0" smtClean="0">
                <a:latin typeface="Century Gothic" panose="020B0502020202020204" pitchFamily="34" charset="0"/>
              </a:rPr>
              <a:t/>
            </a:r>
            <a:br>
              <a:rPr lang="en-US" altLang="en-US" sz="2800" dirty="0" smtClean="0">
                <a:latin typeface="Century Gothic" panose="020B0502020202020204" pitchFamily="34" charset="0"/>
              </a:rPr>
            </a:br>
            <a:r>
              <a:rPr lang="en-US" altLang="en-US" sz="2800" dirty="0" smtClean="0">
                <a:latin typeface="Century Gothic" panose="020B0502020202020204" pitchFamily="34" charset="0"/>
              </a:rPr>
              <a:t>*</a:t>
            </a:r>
            <a:r>
              <a:rPr lang="en-US" altLang="en-US" sz="2800" dirty="0" smtClean="0">
                <a:latin typeface="Century Gothic" panose="020B0502020202020204" pitchFamily="34" charset="0"/>
              </a:rPr>
              <a:t>Organization/Time </a:t>
            </a:r>
            <a:r>
              <a:rPr lang="en-US" altLang="en-US" sz="2800" dirty="0" smtClean="0">
                <a:latin typeface="Century Gothic" panose="020B0502020202020204" pitchFamily="34" charset="0"/>
              </a:rPr>
              <a:t>Management</a:t>
            </a:r>
            <a:r>
              <a:rPr lang="en-US" altLang="en-US" sz="2800" dirty="0">
                <a:latin typeface="Century Gothic" panose="020B0502020202020204" pitchFamily="34" charset="0"/>
              </a:rPr>
              <a:t/>
            </a:r>
            <a:br>
              <a:rPr lang="en-US" altLang="en-US" sz="2800" dirty="0">
                <a:latin typeface="Century Gothic" panose="020B0502020202020204" pitchFamily="34" charset="0"/>
              </a:rPr>
            </a:br>
            <a:r>
              <a:rPr lang="en-US" altLang="en-US" sz="2800" dirty="0" smtClean="0">
                <a:latin typeface="Century Gothic" panose="020B0502020202020204" pitchFamily="34" charset="0"/>
              </a:rPr>
              <a:t>*Long and short Term Goals</a:t>
            </a:r>
            <a:br>
              <a:rPr lang="en-US" altLang="en-US" sz="2800" dirty="0" smtClean="0">
                <a:latin typeface="Century Gothic" panose="020B0502020202020204" pitchFamily="34" charset="0"/>
              </a:rPr>
            </a:br>
            <a:r>
              <a:rPr lang="en-US" altLang="en-US" sz="2800" dirty="0" smtClean="0">
                <a:latin typeface="Century Gothic" panose="020B0502020202020204" pitchFamily="34" charset="0"/>
              </a:rPr>
              <a:t>*Decision Making Skills</a:t>
            </a:r>
            <a:br>
              <a:rPr lang="en-US" altLang="en-US" sz="2800" dirty="0" smtClean="0">
                <a:latin typeface="Century Gothic" panose="020B0502020202020204" pitchFamily="34" charset="0"/>
              </a:rPr>
            </a:br>
            <a:r>
              <a:rPr lang="en-US" altLang="en-US" sz="2800" dirty="0" smtClean="0">
                <a:latin typeface="Century Gothic" panose="020B0502020202020204" pitchFamily="34" charset="0"/>
              </a:rPr>
              <a:t>*Note Taking</a:t>
            </a:r>
            <a:br>
              <a:rPr lang="en-US" altLang="en-US" sz="2800" dirty="0" smtClean="0">
                <a:latin typeface="Century Gothic" panose="020B0502020202020204" pitchFamily="34" charset="0"/>
              </a:rPr>
            </a:br>
            <a:r>
              <a:rPr lang="en-US" altLang="en-US" sz="2800" dirty="0" smtClean="0">
                <a:latin typeface="Century Gothic" panose="020B0502020202020204" pitchFamily="34" charset="0"/>
              </a:rPr>
              <a:t>*Test Taking</a:t>
            </a:r>
            <a:br>
              <a:rPr lang="en-US" altLang="en-US" sz="2800" dirty="0" smtClean="0">
                <a:latin typeface="Century Gothic" panose="020B0502020202020204" pitchFamily="34" charset="0"/>
              </a:rPr>
            </a:br>
            <a:r>
              <a:rPr lang="en-US" altLang="en-US" sz="2800" dirty="0" smtClean="0">
                <a:latin typeface="Century Gothic" panose="020B0502020202020204" pitchFamily="34" charset="0"/>
              </a:rPr>
              <a:t>*Study Skills </a:t>
            </a:r>
            <a:endParaRPr lang="en-US" alt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473" y="533400"/>
            <a:ext cx="8167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Character Building/ </a:t>
            </a:r>
            <a:r>
              <a:rPr lang="en-US" sz="4000" b="1" dirty="0" smtClean="0">
                <a:latin typeface="Century Gothic" panose="020B0502020202020204" pitchFamily="34" charset="0"/>
              </a:rPr>
              <a:t>Study Skills</a:t>
            </a:r>
            <a:endParaRPr lang="en-US" sz="25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 result for people remember how you make them f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4381499"/>
            <a:ext cx="19812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52" y="5029200"/>
            <a:ext cx="2904748" cy="203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8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676400"/>
            <a:ext cx="8153400" cy="4724400"/>
          </a:xfrm>
        </p:spPr>
        <p:txBody>
          <a:bodyPr>
            <a:noAutofit/>
          </a:bodyPr>
          <a:lstStyle/>
          <a:p>
            <a:r>
              <a:rPr lang="en-US" altLang="en-US" sz="3400" b="1" dirty="0" smtClean="0">
                <a:latin typeface="DJ Serif" panose="00000400000000000000" pitchFamily="2" charset="0"/>
              </a:rPr>
              <a:t>*Lunch</a:t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>*After School</a:t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>*Table Group Partner</a:t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>*Email</a:t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>*Absent Box</a:t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r>
              <a:rPr lang="en-US" altLang="en-US" sz="3400" b="1" dirty="0" smtClean="0">
                <a:latin typeface="DJ Serif" panose="00000400000000000000" pitchFamily="2" charset="0"/>
              </a:rPr>
              <a:t>*Teachers Spiral</a:t>
            </a:r>
            <a:br>
              <a:rPr lang="en-US" altLang="en-US" sz="3400" b="1" dirty="0" smtClean="0">
                <a:latin typeface="DJ Serif" panose="00000400000000000000" pitchFamily="2" charset="0"/>
              </a:rPr>
            </a:br>
            <a:endParaRPr lang="en-US" altLang="en-US" sz="3400" b="1" dirty="0">
              <a:latin typeface="DJ Serif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8655" y="9906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DJ Serif" panose="00000400000000000000" pitchFamily="2" charset="0"/>
              </a:rPr>
              <a:t>Extra Help</a:t>
            </a:r>
            <a:endParaRPr lang="en-US" sz="2500" b="1" dirty="0">
              <a:latin typeface="DJ Serif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4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1676400"/>
            <a:ext cx="8153400" cy="4724400"/>
          </a:xfrm>
        </p:spPr>
        <p:txBody>
          <a:bodyPr>
            <a:noAutofit/>
          </a:bodyPr>
          <a:lstStyle/>
          <a:p>
            <a:r>
              <a:rPr lang="en-US" altLang="en-US" sz="3400" b="1" dirty="0">
                <a:latin typeface="DJ Serif" panose="00000400000000000000" pitchFamily="2" charset="0"/>
              </a:rPr>
              <a:t>Thank you for attending Back to School Night.  It was a pleasure meeting all </a:t>
            </a:r>
            <a:r>
              <a:rPr lang="en-US" altLang="en-US" sz="3400" b="1" dirty="0" smtClean="0">
                <a:latin typeface="DJ Serif" panose="00000400000000000000" pitchFamily="2" charset="0"/>
              </a:rPr>
              <a:t>of you</a:t>
            </a:r>
            <a:r>
              <a:rPr lang="en-US" altLang="en-US" sz="3400" b="1" dirty="0">
                <a:latin typeface="DJ Serif" panose="00000400000000000000" pitchFamily="2" charset="0"/>
              </a:rPr>
              <a:t>! </a:t>
            </a:r>
            <a:r>
              <a:rPr lang="en-US" altLang="en-US" sz="3400" b="1" dirty="0" smtClean="0">
                <a:latin typeface="DJ Serif" panose="00000400000000000000" pitchFamily="2" charset="0"/>
                <a:sym typeface="Wingdings" panose="05000000000000000000" pitchFamily="2" charset="2"/>
              </a:rPr>
              <a:t></a:t>
            </a:r>
            <a:r>
              <a:rPr lang="en-US" altLang="en-US" sz="3400" b="1" dirty="0">
                <a:latin typeface="DJ Serif" panose="00000400000000000000" pitchFamily="2" charset="0"/>
              </a:rPr>
              <a:t/>
            </a:r>
            <a:br>
              <a:rPr lang="en-US" altLang="en-US" sz="3400" b="1" dirty="0">
                <a:latin typeface="DJ Serif" panose="00000400000000000000" pitchFamily="2" charset="0"/>
              </a:rPr>
            </a:br>
            <a:r>
              <a:rPr lang="en-US" altLang="en-US" sz="3400" b="1" dirty="0">
                <a:latin typeface="DJ Serif" panose="00000400000000000000" pitchFamily="2" charset="0"/>
              </a:rPr>
              <a:t/>
            </a:r>
            <a:br>
              <a:rPr lang="en-US" altLang="en-US" sz="3400" b="1" dirty="0">
                <a:latin typeface="DJ Serif" panose="00000400000000000000" pitchFamily="2" charset="0"/>
              </a:rPr>
            </a:br>
            <a:r>
              <a:rPr lang="en-US" altLang="en-US" sz="3400" b="1" dirty="0">
                <a:latin typeface="DJ Serif" panose="00000400000000000000" pitchFamily="2" charset="0"/>
              </a:rPr>
              <a:t>I look forward to working with you and your child to make the transition to middle school a complete success.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8655" y="9906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DJ Serif" panose="00000400000000000000" pitchFamily="2" charset="0"/>
              </a:rPr>
              <a:t>THANK YOU!!!</a:t>
            </a:r>
            <a:endParaRPr lang="en-US" sz="2500" b="1" dirty="0">
              <a:latin typeface="DJ Serif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7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533400"/>
            <a:ext cx="7772400" cy="3276600"/>
          </a:xfrm>
        </p:spPr>
        <p:txBody>
          <a:bodyPr>
            <a:noAutofit/>
          </a:bodyPr>
          <a:lstStyle/>
          <a:p>
            <a:pPr algn="ctr"/>
            <a:r>
              <a:rPr lang="en-US" alt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CHAMPS</a:t>
            </a:r>
            <a:endParaRPr lang="en-US" altLang="en-US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" y="3200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loRecess" panose="02000603000000000000" pitchFamily="2" charset="0"/>
                <a:ea typeface="HelloRecess" panose="02000603000000000000" pitchFamily="2" charset="0"/>
              </a:rPr>
              <a:t>* Emphasizes positive interactions </a:t>
            </a:r>
            <a:endParaRPr lang="en-US" sz="3200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r>
              <a:rPr lang="en-US" sz="3200" b="1" dirty="0">
                <a:latin typeface="HelloRecess" panose="02000603000000000000" pitchFamily="2" charset="0"/>
                <a:ea typeface="HelloRecess" panose="02000603000000000000" pitchFamily="2" charset="0"/>
              </a:rPr>
              <a:t>  between students and staff</a:t>
            </a:r>
            <a:endParaRPr lang="en-US" sz="3200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r>
              <a:rPr lang="en-US" sz="3200" b="1" dirty="0">
                <a:latin typeface="HelloRecess" panose="02000603000000000000" pitchFamily="2" charset="0"/>
                <a:ea typeface="HelloRecess" panose="02000603000000000000" pitchFamily="2" charset="0"/>
              </a:rPr>
              <a:t>* Positive approach to classroom </a:t>
            </a:r>
            <a:endParaRPr lang="en-US" sz="3200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r>
              <a:rPr lang="en-US" sz="3200" b="1" dirty="0">
                <a:latin typeface="HelloRecess" panose="02000603000000000000" pitchFamily="2" charset="0"/>
                <a:ea typeface="HelloRecess" panose="02000603000000000000" pitchFamily="2" charset="0"/>
              </a:rPr>
              <a:t>  management </a:t>
            </a:r>
            <a:endParaRPr lang="en-US" sz="3200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r>
              <a:rPr lang="en-US" sz="3200" b="1" dirty="0">
                <a:latin typeface="HelloRecess" panose="02000603000000000000" pitchFamily="2" charset="0"/>
                <a:ea typeface="HelloRecess" panose="02000603000000000000" pitchFamily="2" charset="0"/>
              </a:rPr>
              <a:t>* L.C. is a CHAMPS </a:t>
            </a:r>
            <a:r>
              <a:rPr lang="en-US" sz="32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model </a:t>
            </a:r>
            <a:r>
              <a:rPr lang="en-US" sz="3200" b="1" dirty="0">
                <a:latin typeface="HelloRecess" panose="02000603000000000000" pitchFamily="2" charset="0"/>
                <a:ea typeface="HelloRecess" panose="02000603000000000000" pitchFamily="2" charset="0"/>
              </a:rPr>
              <a:t>school</a:t>
            </a:r>
            <a:endParaRPr lang="en-US" sz="3200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pic>
        <p:nvPicPr>
          <p:cNvPr id="2050" name="Picture 2" descr="CHAMPS Picture Stairway 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36" y="3846342"/>
            <a:ext cx="1853032" cy="138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8153400" cy="6781800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Core Literature:</a:t>
            </a:r>
            <a:r>
              <a:rPr lang="en-US" altLang="en-US" sz="35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35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3000" b="1" i="1" u="sng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Wonder</a:t>
            </a:r>
            <a:br>
              <a:rPr lang="en-US" altLang="en-US" sz="3000" b="1" i="1" u="sng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3000" b="1" i="1" u="sng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Tuck Everlasting </a:t>
            </a:r>
            <a:r>
              <a:rPr lang="en-US" altLang="en-US" sz="3500" b="1" i="1" dirty="0" smtClean="0">
                <a:latin typeface="DJ Serif" panose="00000400000000000000" pitchFamily="2" charset="0"/>
              </a:rPr>
              <a:t/>
            </a:r>
            <a:br>
              <a:rPr lang="en-US" altLang="en-US" sz="3500" b="1" i="1" dirty="0" smtClean="0">
                <a:latin typeface="DJ Serif" panose="00000400000000000000" pitchFamily="2" charset="0"/>
              </a:rPr>
            </a:br>
            <a:r>
              <a:rPr lang="en-US" altLang="en-US" sz="3500" b="1" i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3500" b="1" i="1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</a:t>
            </a:r>
            <a: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Students may purchase their own copy for note taking and annotating (if they wish)</a:t>
            </a:r>
            <a:b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*Learning and showing through Listening, reading, speaking, and writing!</a:t>
            </a:r>
            <a:r>
              <a:rPr lang="en-US" altLang="en-US" sz="3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30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300" b="1" dirty="0" smtClean="0">
                <a:latin typeface="DJ Serif" panose="00000400000000000000" pitchFamily="2" charset="0"/>
              </a:rPr>
              <a:t/>
            </a:r>
            <a:br>
              <a:rPr lang="en-US" altLang="en-US" sz="2300" b="1" dirty="0" smtClean="0">
                <a:latin typeface="DJ Serif" panose="00000400000000000000" pitchFamily="2" charset="0"/>
              </a:rPr>
            </a:br>
            <a:r>
              <a:rPr lang="en-US" altLang="en-US" sz="2300" b="1" dirty="0" smtClean="0">
                <a:latin typeface="DJ Serif" panose="00000400000000000000" pitchFamily="2" charset="0"/>
              </a:rPr>
              <a:t/>
            </a:r>
            <a:br>
              <a:rPr lang="en-US" altLang="en-US" sz="2300" b="1" dirty="0" smtClean="0">
                <a:latin typeface="DJ Serif" panose="00000400000000000000" pitchFamily="2" charset="0"/>
              </a:rPr>
            </a:br>
            <a:endParaRPr lang="en-US" altLang="en-US" sz="2300" b="1" dirty="0">
              <a:latin typeface="DJ Serif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8673" y="609600"/>
            <a:ext cx="6019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500" b="1" dirty="0">
              <a:latin typeface="DJ Serif" panose="00000400000000000000" pitchFamily="2" charset="0"/>
            </a:endParaRPr>
          </a:p>
        </p:txBody>
      </p:sp>
      <p:pic>
        <p:nvPicPr>
          <p:cNvPr id="1026" name="Picture 2" descr="https://lh4.googleusercontent.com/_IJjr99cutH_PaCCSskxHWmHfdVK6af9vFI4mTN4MPEXC9UBT8SJxCaJjejk7KUkxnGhat83YNlp08gR-JB8QtrspjvNWtVEluwQZVFb25NlsJmWY1ICzqPtZQ1-Tcy3wAWtJAcIyh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8" y="228600"/>
            <a:ext cx="192247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371" y="492468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* Short Stories, Poetry, </a:t>
            </a:r>
            <a:r>
              <a:rPr lang="en-US" b="1" dirty="0" smtClean="0"/>
              <a:t>Greek/Roman</a:t>
            </a:r>
            <a:r>
              <a:rPr lang="en-US" b="1" dirty="0"/>
              <a:t> Mythology</a:t>
            </a:r>
            <a:endParaRPr lang="en-US" dirty="0"/>
          </a:p>
          <a:p>
            <a:pPr algn="ctr"/>
            <a:r>
              <a:rPr lang="en-US" b="1" dirty="0"/>
              <a:t>* </a:t>
            </a:r>
            <a:r>
              <a:rPr lang="en-US" b="1" i="1" dirty="0"/>
              <a:t>The Odyssey</a:t>
            </a:r>
            <a:r>
              <a:rPr lang="en-US" b="1" dirty="0"/>
              <a:t> (a simplified version)</a:t>
            </a:r>
            <a:endParaRPr lang="en-US" dirty="0"/>
          </a:p>
          <a:p>
            <a:pPr algn="ctr"/>
            <a:r>
              <a:rPr lang="en-US" b="1" i="1" dirty="0"/>
              <a:t>* </a:t>
            </a:r>
            <a:r>
              <a:rPr lang="en-US" b="1" dirty="0"/>
              <a:t>Shakespeare (a simplified version)</a:t>
            </a:r>
            <a:endParaRPr lang="en-US" dirty="0"/>
          </a:p>
          <a:p>
            <a:pPr algn="ctr"/>
            <a:r>
              <a:rPr lang="en-US" b="1" dirty="0"/>
              <a:t>* Literature Anthologies - New Textbook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55" y="150761"/>
            <a:ext cx="1938647" cy="29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371600"/>
            <a:ext cx="7962900" cy="4800600"/>
          </a:xfrm>
        </p:spPr>
        <p:txBody>
          <a:bodyPr>
            <a:noAutofit/>
          </a:bodyPr>
          <a:lstStyle/>
          <a:p>
            <a:pPr algn="l"/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One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type of writing (essay) per trimester</a:t>
            </a:r>
            <a:b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Always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work on essays in class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teacher assistance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Peer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reviews and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editing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5-7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school days to work on their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writing assignments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in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class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Students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will not have many other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homework assignments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given at that time to allow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them to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concentrate on their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writing  </a:t>
            </a:r>
            <a:b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practice writing every day(</a:t>
            </a:r>
            <a:r>
              <a:rPr lang="en-US" altLang="en-US" sz="2400" dirty="0" err="1" smtClean="0">
                <a:latin typeface="HelloRecess" panose="02000603000000000000" pitchFamily="2" charset="0"/>
                <a:ea typeface="HelloRecess" panose="02000603000000000000" pitchFamily="2" charset="0"/>
              </a:rPr>
              <a:t>Eng.spirals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)</a:t>
            </a:r>
            <a:b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sz="2400" b="1" dirty="0"/>
              <a:t>Three main formats: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  * Narrative - descriptive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  * Informative – summarize, synthesize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  * Argumentative – prove, support</a:t>
            </a:r>
            <a:r>
              <a:rPr lang="en-US" sz="2400" dirty="0"/>
              <a:t/>
            </a:r>
            <a:br>
              <a:rPr lang="en-US" sz="2400" dirty="0"/>
            </a:br>
            <a:endParaRPr lang="en-US" altLang="en-US" sz="2400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0" y="685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Essays</a:t>
            </a:r>
            <a:endParaRPr lang="en-US" sz="4000" b="1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780639"/>
            <a:ext cx="7772400" cy="4191000"/>
          </a:xfrm>
        </p:spPr>
        <p:txBody>
          <a:bodyPr>
            <a:noAutofit/>
          </a:bodyPr>
          <a:lstStyle/>
          <a:p>
            <a:pPr algn="l"/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Students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will periodically be given the 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opportunity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to work in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groups and pairs to complete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projects and assignments.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*Speaking academically is a skill that         needs to be practiced.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Encourages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teamwork &amp;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peer collaboration.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The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students will conduct research and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create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a unique project based on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a Greek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God or Goddess of their choice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.</a:t>
            </a:r>
            <a:b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*Graded individually - fair</a:t>
            </a:r>
            <a:endParaRPr lang="en-US" altLang="en-US" sz="2400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4572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Group Projects and Research Report</a:t>
            </a:r>
            <a:endParaRPr lang="en-US" sz="4000" b="1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48127"/>
            <a:ext cx="8153400" cy="6009873"/>
          </a:xfrm>
        </p:spPr>
        <p:txBody>
          <a:bodyPr>
            <a:noAutofit/>
          </a:bodyPr>
          <a:lstStyle/>
          <a:p>
            <a:pPr algn="l"/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Ancient World:</a:t>
            </a:r>
            <a:b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*Early Humans to Ancient Rome.</a:t>
            </a:r>
            <a:b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*Focus on analysis of Primary and Secondary Sources.</a:t>
            </a:r>
            <a:b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*Focus on “Big Ideas” and “Big Questions”.</a:t>
            </a:r>
            <a:b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*Critical thinking skills</a:t>
            </a:r>
            <a:b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Skills:</a:t>
            </a:r>
            <a:b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*Organization, Responsibility, Public Speaking, Critical Thinking, Thinking like a Historian, Working in Groups.</a:t>
            </a:r>
            <a:b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*Skills specifically learned in their Careers Class</a:t>
            </a:r>
            <a:b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*Historical Spiral</a:t>
            </a:r>
            <a:endParaRPr lang="en-US" altLang="en-US" sz="2400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8673" y="6096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Social Studies </a:t>
            </a:r>
            <a:endParaRPr lang="en-US" sz="4000" b="1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533400"/>
            <a:ext cx="8153400" cy="579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347504"/>
            <a:ext cx="7772400" cy="4724400"/>
          </a:xfrm>
        </p:spPr>
        <p:txBody>
          <a:bodyPr>
            <a:noAutofit/>
          </a:bodyPr>
          <a:lstStyle/>
          <a:p>
            <a:pPr algn="l"/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For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all large tests, study guides are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  provided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.</a:t>
            </a:r>
            <a:b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Spelling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Tests</a:t>
            </a:r>
            <a:b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     *Students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who receive a 100% on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the pre-test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will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automatically receive a 100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% on the test and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	   	  will have alternative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words for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	  homework assignments that week.</a:t>
            </a:r>
            <a:b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*Latin Root Words Vocabulary</a:t>
            </a:r>
            <a:b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*Daily Language Review(grammar)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/>
            </a:r>
            <a:b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* All </a:t>
            </a:r>
            <a:r>
              <a:rPr lang="en-US" altLang="en-US" sz="2400" dirty="0">
                <a:latin typeface="HelloRecess" panose="02000603000000000000" pitchFamily="2" charset="0"/>
                <a:ea typeface="HelloRecess" panose="02000603000000000000" pitchFamily="2" charset="0"/>
              </a:rPr>
              <a:t>grades are recorded on </a:t>
            </a:r>
            <a:r>
              <a:rPr lang="en-US" altLang="en-US" sz="24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Zangle/Q. </a:t>
            </a:r>
            <a:endParaRPr lang="en-US" altLang="en-US" sz="2400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8355" y="6096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Tests and Quizzes</a:t>
            </a:r>
            <a:endParaRPr lang="en-US" sz="4000" b="1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1858</TotalTime>
  <Words>303</Words>
  <Application>Microsoft Office PowerPoint</Application>
  <PresentationFormat>On-screen Show (4:3)</PresentationFormat>
  <Paragraphs>101</Paragraphs>
  <Slides>37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Arial</vt:lpstr>
      <vt:lpstr>Bradley Hand ITC</vt:lpstr>
      <vt:lpstr>Century Gothic</vt:lpstr>
      <vt:lpstr>Curlz MT</vt:lpstr>
      <vt:lpstr>DJ Serif</vt:lpstr>
      <vt:lpstr>Gigi</vt:lpstr>
      <vt:lpstr>HelloDotStick</vt:lpstr>
      <vt:lpstr>HelloEtchASketch</vt:lpstr>
      <vt:lpstr>HelloRecess</vt:lpstr>
      <vt:lpstr>Tw Cen MT</vt:lpstr>
      <vt:lpstr>Tw Cen MT Condensed</vt:lpstr>
      <vt:lpstr>Wingdings</vt:lpstr>
      <vt:lpstr>Wingdings 3</vt:lpstr>
      <vt:lpstr>Integral</vt:lpstr>
      <vt:lpstr>Welcome to Back to School Night!</vt:lpstr>
      <vt:lpstr>Miss Boutell  English/Social Studies  Email: aboutell@conejousd.org (fastest way to contact me)  School phone:  (805) 492- 3538 x1231 </vt:lpstr>
      <vt:lpstr>About the Teacher  Grew up in the Conejo Valley. B.A. in Liberal Arts w/emphasis in Visual and Performing Arts from CSUCI.  Teaching Credential - CLU. M.A. in Education - CLU.  8th year teaching – 5th at l.c.m.s.  Passionate about Teaching!   Students are my top priority!  Firm but Fair-  Your child will be held to high standards and will succeed! </vt:lpstr>
      <vt:lpstr>CHAMPS</vt:lpstr>
      <vt:lpstr>Core Literature: Wonder Tuck Everlasting   * Students may purchase their own copy for note taking and annotating (if they wish)  *Learning and showing through Listening, reading, speaking, and writing!   </vt:lpstr>
      <vt:lpstr>* One type of writing (essay) per trimester * Always work on essays in class  * teacher assistance * Peer reviews and editing * 5-7 school days to work on their writing assignments in class * Students will not have many other homework assignments given at that time to allow them to concentrate on their writing   practice writing every day(Eng.spirals) Three main formats:   * Narrative - descriptive   * Informative – summarize, synthesize   * Argumentative – prove, support </vt:lpstr>
      <vt:lpstr>* Students will periodically be given the  opportunity to work in groups and pairs to complete projects and assignments.  *Speaking academically is a skill that         needs to be practiced.  * Encourages teamwork &amp; peer collaboration. * The students will conduct research and create a unique project based on a Greek God or Goddess of their choice. *Graded individually - fair</vt:lpstr>
      <vt:lpstr>Ancient World: *Early Humans to Ancient Rome. *Focus on analysis of Primary and Secondary Sources. *Focus on “Big Ideas” and “Big Questions”. *Critical thinking skills  Skills: *Organization, Responsibility, Public Speaking, Critical Thinking, Thinking like a Historian, Working in Groups. *Skills specifically learned in their Careers Class *Historical Spiral</vt:lpstr>
      <vt:lpstr>* For all large tests, study guides are     provided. * Spelling Tests      *Students who receive a 100% on the pre-test will automatically receive a 100% on the test and        will have alternative words for    homework assignments that week. *Latin Root Words Vocabulary *Daily Language Review(grammar) * All grades are recorded on Zangle/Q. </vt:lpstr>
      <vt:lpstr>* If your student is struggling, I will pull them out for the intervention class *twice a week – 25 minutes each *Boost grades, corrections, catch up, re-teach *provides a more one-on-one and small group help </vt:lpstr>
      <vt:lpstr>PowerPoint Presentation</vt:lpstr>
      <vt:lpstr>PowerPoint Presentation</vt:lpstr>
      <vt:lpstr>* Late Homework:        *Will complete at lunch (detention)        *Same day = partial credit  * Late Big Projects = dramatic point reduction       * 10% grade deduction for every  school day assignment is late.  * Classwork &amp; homework can be found on: www.aboutell.weebly.com  * If your student is absent, please encourage him/her to visit the website to find what class work and homework they missed prior to coming back to class.  *all worksheets found in absent bin – all electronic notes/sheets found on website</vt:lpstr>
      <vt:lpstr>*Check Agenda Book and/or Website Daily.         www.aboutell.weebly.com  * Provide an effective learning environment.  * Check the Los Cerritos website for information on what is happening on campus. * Notify me when there is a problem (email works best). *Check Zangle/Q to ensure your student is staying up to date with their assignments.</vt:lpstr>
      <vt:lpstr>PowerPoint Presentation</vt:lpstr>
      <vt:lpstr>PowerPoint Presentation</vt:lpstr>
      <vt:lpstr>* Information about Miss Boutell &amp; English/S.S. Classes * Daily Classwork &amp; Homework  (Downloads) * Supply Lists * Links to L.C. Website, Zangle/Q for Parents, L.C. Facebook, Instagram, Twitter…  * Extra Handouts &amp; Power Point Presentations * Useful Study Tools &amp; Websites           * Please encourage students to visit the website when they are absent so they can keep up with their work! </vt:lpstr>
      <vt:lpstr>*Lunch *After School *Table Group Partner *Email *Absent files *Teachers Spiral </vt:lpstr>
      <vt:lpstr>* Sport-O-Rama     * Strings * Dances       * Band * Builder’s Club     * GATE * Leadership      * Art * WEB        * Woodshop * Boys &amp; Girl’s Club * Sports  * School Newspaper    *Enrichments * Creative Writing Club  * Choir       </vt:lpstr>
      <vt:lpstr>Thank you for attending Back to School Night.  It was a pleasure meeting all of you!   I look forward to working with you and your child to make the transition to middle school a complete success.</vt:lpstr>
      <vt:lpstr>Welcome to Back to School Night!</vt:lpstr>
      <vt:lpstr>Graded on effort  not ability</vt:lpstr>
      <vt:lpstr>*Picasso, Dali, Lichtenstein Pop Art, Monet, Van Gogh… *7 Elements of Art *Color Wheel Paintings *Zentangle *One and Two Point perspectives *Shading/Value *Quilling *Masks *Optical Illusions   </vt:lpstr>
      <vt:lpstr>  </vt:lpstr>
      <vt:lpstr>  </vt:lpstr>
      <vt:lpstr>  </vt:lpstr>
      <vt:lpstr>*  </vt:lpstr>
      <vt:lpstr>  </vt:lpstr>
      <vt:lpstr>  </vt:lpstr>
      <vt:lpstr>  </vt:lpstr>
      <vt:lpstr>*  </vt:lpstr>
      <vt:lpstr>  </vt:lpstr>
      <vt:lpstr>  </vt:lpstr>
      <vt:lpstr>  </vt:lpstr>
      <vt:lpstr>*Character Strong curriculum *empathy and kindness *human connection and teamwork *leadership skills  *Learning strengths/Weaknesses *Organization/Time Management *Long and short Term Goals *Decision Making Skills *Note Taking *Test Taking *Study Skills </vt:lpstr>
      <vt:lpstr>*Lunch *After School *Table Group Partner *Email *Absent Box *Teachers Spiral </vt:lpstr>
      <vt:lpstr>Thank you for attending Back to School Night.  It was a pleasure meeting all of you!   I look forward to working with you and your child to make the transition to middle school a complete success.</vt:lpstr>
    </vt:vector>
  </TitlesOfParts>
  <Company>CVUSD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Back to School Night!</dc:title>
  <dc:creator>Drucker, Jennifer</dc:creator>
  <cp:lastModifiedBy>Boutell, Ashley N</cp:lastModifiedBy>
  <cp:revision>118</cp:revision>
  <dcterms:created xsi:type="dcterms:W3CDTF">2013-09-11T23:12:12Z</dcterms:created>
  <dcterms:modified xsi:type="dcterms:W3CDTF">2019-09-11T22:05:36Z</dcterms:modified>
</cp:coreProperties>
</file>