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2" r:id="rId5"/>
    <p:sldId id="261" r:id="rId6"/>
    <p:sldId id="263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2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1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2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5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9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862-A9E2-4D9F-A2DB-85EA62EC993C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2944-D1C5-4B5F-90EC-9205DA9C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Spaz" panose="00000400000000000000" pitchFamily="2" charset="0"/>
              </a:rPr>
              <a:t>Thinking Like a Historian </a:t>
            </a:r>
            <a:endParaRPr lang="en-US" dirty="0">
              <a:solidFill>
                <a:schemeClr val="bg1"/>
              </a:solidFill>
              <a:latin typeface="DJ Spaz" panose="00000400000000000000" pitchFamily="2" charset="0"/>
            </a:endParaRPr>
          </a:p>
        </p:txBody>
      </p:sp>
      <p:pic>
        <p:nvPicPr>
          <p:cNvPr id="1026" name="Picture 2" descr="C:\Users\jdrucker\AppData\Local\Microsoft\Windows\Temporary Internet Files\Content.IE5\QBEERVE9\MP9003857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3810000" cy="27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drucker\AppData\Local\Microsoft\Windows\Temporary Internet Files\Content.IE5\M6ARYOUM\MC900089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drucker\AppData\Local\Microsoft\Windows\Temporary Internet Files\Content.IE5\M6ARYOUM\MP90040078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76732"/>
            <a:ext cx="1828800" cy="274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6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How Do I Tell the Difference?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pic>
        <p:nvPicPr>
          <p:cNvPr id="1026" name="Picture 2" descr="C:\Users\jdrucker\AppData\Local\Microsoft\Windows\Temporary Internet Files\Content.IE5\QBEERVE9\MP9003857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29000"/>
            <a:ext cx="3810000" cy="27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drucker\AppData\Local\Microsoft\Windows\Temporary Internet Files\Content.IE5\M6ARYOUM\MP9004007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74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2230520"/>
            <a:ext cx="6172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DJ Spaz" panose="00000400000000000000" pitchFamily="2" charset="0"/>
              </a:rPr>
              <a:t>P</a:t>
            </a:r>
            <a:r>
              <a:rPr lang="en-US" sz="2500" dirty="0" smtClean="0">
                <a:latin typeface="DJ Spaz" panose="00000400000000000000" pitchFamily="2" charset="0"/>
              </a:rPr>
              <a:t>rimary source: the person had to be there at the time the event happened</a:t>
            </a:r>
          </a:p>
          <a:p>
            <a:endParaRPr lang="en-US" sz="2500" dirty="0" smtClean="0">
              <a:latin typeface="DJ Spaz" panose="000004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DJ Spaz" panose="00000400000000000000" pitchFamily="2" charset="0"/>
              </a:rPr>
              <a:t>S</a:t>
            </a:r>
            <a:r>
              <a:rPr lang="en-US" sz="2500" dirty="0" smtClean="0">
                <a:latin typeface="DJ Spaz" panose="00000400000000000000" pitchFamily="2" charset="0"/>
              </a:rPr>
              <a:t>econdary source: studies and interprets the primary source</a:t>
            </a:r>
            <a:endParaRPr lang="en-US" sz="2200" dirty="0">
              <a:latin typeface="DJ Spaz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Spaz" panose="00000400000000000000" pitchFamily="2" charset="0"/>
              </a:rPr>
              <a:t>Thinking Like a Historian </a:t>
            </a:r>
            <a:endParaRPr lang="en-US" dirty="0">
              <a:solidFill>
                <a:schemeClr val="bg1"/>
              </a:solidFill>
              <a:latin typeface="DJ Spaz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8194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Make observations from Page 119 in History Alive!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236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When?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77724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DJ Spaz" panose="00000400000000000000" pitchFamily="2" charset="0"/>
              </a:rPr>
              <a:t>Chronological Order </a:t>
            </a:r>
            <a:r>
              <a:rPr lang="en-US" sz="2500" dirty="0" smtClean="0">
                <a:latin typeface="DJ Spaz" panose="00000400000000000000" pitchFamily="2" charset="0"/>
              </a:rPr>
              <a:t>- Dates in order of when the event happened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DJ Spaz" panose="00000400000000000000" pitchFamily="2" charset="0"/>
              </a:rPr>
              <a:t>Timelines – A diagram that shows the order of events within a period of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Sections evenly spaced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Labels events</a:t>
            </a:r>
          </a:p>
        </p:txBody>
      </p:sp>
    </p:spTree>
    <p:extLst>
      <p:ext uri="{BB962C8B-B14F-4D97-AF65-F5344CB8AC3E}">
        <p14:creationId xmlns:p14="http://schemas.microsoft.com/office/powerpoint/2010/main" val="21685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Blocks of Time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7772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DJ Spaz" panose="00000400000000000000" pitchFamily="2" charset="0"/>
              </a:rPr>
              <a:t>Periods – a portion of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DJ Spaz" panose="00000400000000000000" pitchFamily="2" charset="0"/>
              </a:rPr>
              <a:t>Eras – period of time marked by certain characteristic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DJ Spaz" panose="00000400000000000000" pitchFamily="2" charset="0"/>
              </a:rPr>
              <a:t>Decades – 10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DJ Spaz" panose="00000400000000000000" pitchFamily="2" charset="0"/>
              </a:rPr>
              <a:t>Century – 100 years</a:t>
            </a:r>
            <a:endParaRPr lang="en-US" sz="2200" dirty="0" smtClean="0">
              <a:latin typeface="DJ Spaz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Timelines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77724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DJ Spaz" panose="00000400000000000000" pitchFamily="2" charset="0"/>
              </a:rPr>
              <a:t>We use dates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B.C. = before Christ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A.D. = anno Domini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In Latin – means “the year of the Lord”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To date events that happened BEFORE the birth of Christ (or B.C.), historians count backward from A.D. 1 (there is no year 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To date events after the birth of Christ (or A.D.), historians count forward, starting at 1 A.D.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B.C.E. and C.E. – Common Era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DJ Spaz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Timelines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DJ Spaz" panose="00000400000000000000" pitchFamily="2" charset="0"/>
              </a:rPr>
              <a:t>Turn to page 533 in Ancient Civilizations </a:t>
            </a:r>
            <a:endParaRPr lang="en-US" sz="4800" dirty="0">
              <a:latin typeface="DJ Spaz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Timelines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DJ Spaz" panose="00000400000000000000" pitchFamily="2" charset="0"/>
              </a:rPr>
              <a:t>Brainstorm your personal timeline!</a:t>
            </a:r>
            <a:endParaRPr lang="en-US" sz="4800" dirty="0">
              <a:latin typeface="DJ Spaz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984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Primary Sources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pic>
        <p:nvPicPr>
          <p:cNvPr id="1026" name="Picture 2" descr="C:\Users\jdrucker\AppData\Local\Microsoft\Windows\Temporary Internet Files\Content.IE5\QBEERVE9\MP9003857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514600" cy="17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drucker\AppData\Local\Microsoft\Windows\Temporary Internet Files\Content.IE5\M6ARYOUM\MP9004007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57200"/>
            <a:ext cx="1208567" cy="181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1219200"/>
            <a:ext cx="754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DJ Spaz" panose="00000400000000000000" pitchFamily="2" charset="0"/>
              </a:rPr>
              <a:t>What is a PRIMARY SOURCE?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A primary source is direct evidence of an event, idea, period or development.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It is an oral or written account from ACTUAL PARTICIPANTS or OBSERVERS of an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THEY WERE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Official 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Speeches and interviews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Diaries and letters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Autobiographies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Advertisements and posters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DJ Spaz" panose="00000400000000000000" pitchFamily="2" charset="0"/>
              </a:rPr>
              <a:t>Physical objects (tools, dishes, art, photographs, statues, videos or pictures) </a:t>
            </a:r>
            <a:endParaRPr lang="en-US" sz="2000" dirty="0">
              <a:latin typeface="DJ Spaz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DJ Dark Daze" panose="00000400000000000000" pitchFamily="2" charset="0"/>
              </a:rPr>
              <a:t>Secondary Sources</a:t>
            </a:r>
            <a:endParaRPr lang="en-US" dirty="0">
              <a:solidFill>
                <a:schemeClr val="bg1"/>
              </a:solidFill>
              <a:latin typeface="DJ Dark Daz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1524000"/>
            <a:ext cx="74676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DJ Spaz" panose="00000400000000000000" pitchFamily="2" charset="0"/>
              </a:rPr>
              <a:t>What is a SECONDARY SOURCE?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A secondary source interprets and analyzes primary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The person writing/creating it WAS NOT THERE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They did not witness the event with their own eyes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Examples: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A journal/magazine articles that interpret previous findings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DJ Spaz" panose="00000400000000000000" pitchFamily="2" charset="0"/>
              </a:rPr>
              <a:t>A history textbook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200" dirty="0">
              <a:latin typeface="DJ Spaz" panose="00000400000000000000" pitchFamily="2" charset="0"/>
            </a:endParaRPr>
          </a:p>
        </p:txBody>
      </p:sp>
      <p:pic>
        <p:nvPicPr>
          <p:cNvPr id="2050" name="Picture 2" descr="C:\Users\jdrucker\AppData\Local\Microsoft\Windows\Temporary Internet Files\Content.IE5\M6ARYOUM\MP9004100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711544"/>
            <a:ext cx="1348175" cy="20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drucker\AppData\Local\Microsoft\Windows\Temporary Internet Files\Content.IE5\QBEERVE9\MC9000600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4" y="5401314"/>
            <a:ext cx="1971675" cy="114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321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Thinking Like a Historian </vt:lpstr>
      <vt:lpstr>Thinking Like a Historian </vt:lpstr>
      <vt:lpstr>When?</vt:lpstr>
      <vt:lpstr>Blocks of Time</vt:lpstr>
      <vt:lpstr>Timelines</vt:lpstr>
      <vt:lpstr>Timelines</vt:lpstr>
      <vt:lpstr>Timelines</vt:lpstr>
      <vt:lpstr>Primary Sources</vt:lpstr>
      <vt:lpstr>Secondary Sources</vt:lpstr>
      <vt:lpstr>How Do I Tell the Difference?</vt:lpstr>
    </vt:vector>
  </TitlesOfParts>
  <Company>CVUSD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Historian</dc:title>
  <dc:creator>Drucker, Jennifer</dc:creator>
  <cp:lastModifiedBy>Boutell, Ashley</cp:lastModifiedBy>
  <cp:revision>12</cp:revision>
  <dcterms:created xsi:type="dcterms:W3CDTF">2013-09-12T18:51:34Z</dcterms:created>
  <dcterms:modified xsi:type="dcterms:W3CDTF">2015-09-02T22:07:58Z</dcterms:modified>
</cp:coreProperties>
</file>